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2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29" r:id="rId13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Wingdings 2" panose="05020102010507070707" pitchFamily="18" charset="2"/>
      <p:regular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>
      <p:cViewPr varScale="1">
        <p:scale>
          <a:sx n="69" d="100"/>
          <a:sy n="69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304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70138" cy="479540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40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r">
              <a:defRPr sz="1200"/>
            </a:lvl1pPr>
          </a:lstStyle>
          <a:p>
            <a:fld id="{9F07D6F1-4A98-492F-97C2-CA1386F9286E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120175"/>
            <a:ext cx="3170138" cy="479540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427" y="9120175"/>
            <a:ext cx="3170138" cy="479540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r">
              <a:defRPr sz="1200"/>
            </a:lvl1pPr>
          </a:lstStyle>
          <a:p>
            <a:fld id="{F3EE7916-C0B6-4508-A630-1FE3DC95DE3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68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169920" cy="480060"/>
          </a:xfrm>
          <a:prstGeom prst="rect">
            <a:avLst/>
          </a:prstGeom>
        </p:spPr>
        <p:txBody>
          <a:bodyPr vert="horz" lIns="99014" tIns="49507" rIns="99014" bIns="4950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8" y="4"/>
            <a:ext cx="3169920" cy="480060"/>
          </a:xfrm>
          <a:prstGeom prst="rect">
            <a:avLst/>
          </a:prstGeom>
        </p:spPr>
        <p:txBody>
          <a:bodyPr vert="horz" lIns="99014" tIns="49507" rIns="99014" bIns="49507" rtlCol="0"/>
          <a:lstStyle>
            <a:lvl1pPr algn="r">
              <a:defRPr sz="1300"/>
            </a:lvl1pPr>
          </a:lstStyle>
          <a:p>
            <a:fld id="{D7E3F77C-27A5-42D1-A06B-F59D71C55484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14" tIns="49507" rIns="99014" bIns="49507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14" tIns="49507" rIns="99014" bIns="49507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8"/>
            <a:ext cx="3169920" cy="480060"/>
          </a:xfrm>
          <a:prstGeom prst="rect">
            <a:avLst/>
          </a:prstGeom>
        </p:spPr>
        <p:txBody>
          <a:bodyPr vert="horz" lIns="99014" tIns="49507" rIns="99014" bIns="4950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8" y="9119478"/>
            <a:ext cx="3169920" cy="480060"/>
          </a:xfrm>
          <a:prstGeom prst="rect">
            <a:avLst/>
          </a:prstGeom>
        </p:spPr>
        <p:txBody>
          <a:bodyPr vert="horz" lIns="99014" tIns="49507" rIns="99014" bIns="49507" rtlCol="0" anchor="b"/>
          <a:lstStyle>
            <a:lvl1pPr algn="r">
              <a:defRPr sz="1300"/>
            </a:lvl1pPr>
          </a:lstStyle>
          <a:p>
            <a:fld id="{472E4D29-FB7D-4F3D-8F87-D045918DDEE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9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 smtClean="0"/>
              <a:t>Formatvorlage des Untertitelmasters durch Klicken bearbeiten</a:t>
            </a:r>
            <a:endParaRPr kumimoji="0" lang="en-US" dirty="0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04.10.2011</a:t>
            </a:r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CFD Software GmbH Company Overview</a:t>
            </a:r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>
          <a:xfrm>
            <a:off x="7338392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1A57FC-4E2C-4E03-BC7B-D595ED98DE33}" type="datetime1">
              <a:rPr lang="de-DE" smtClean="0"/>
              <a:pPr/>
              <a:t>10.10.2013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CFD Software GmbH Company Overview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38392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741CBB-5D1E-4F06-9321-1573A15F407A}" type="datetime1">
              <a:rPr lang="de-DE" smtClean="0"/>
              <a:pPr/>
              <a:t>10.10.2013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CFD Software GmbH Company Overview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38392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9" descr="H:\CFD\Simulations\ChallengerLG\pimpleFoam_02-cl9\VTK\eyecatcher_gimp800x709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9006" y="6021288"/>
            <a:ext cx="944993" cy="83671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CFD Software GmbH Company Overview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7620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6876256" y="6608385"/>
            <a:ext cx="1493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kern="1200" dirty="0" smtClean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rPr>
              <a:t>CFD Software GmbH</a:t>
            </a:r>
            <a:endParaRPr lang="en-GB" sz="1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Bild 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11684"/>
            <a:ext cx="2123727" cy="577239"/>
          </a:xfrm>
          <a:prstGeom prst="rect">
            <a:avLst/>
          </a:prstGeom>
          <a:noFill/>
        </p:spPr>
      </p:pic>
      <p:pic>
        <p:nvPicPr>
          <p:cNvPr id="10" name="Grafik 9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76672"/>
            <a:ext cx="354721" cy="325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EAFD6B-CB9D-4BA8-9E35-37E6FFDADF1B}" type="datetime1">
              <a:rPr lang="de-DE" smtClean="0"/>
              <a:pPr/>
              <a:t>10.10.2013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CFD Software GmbH Company Overview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38392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598B0-0B2C-43E1-B88C-C27063C5386D}" type="datetime1">
              <a:rPr lang="de-DE" smtClean="0"/>
              <a:pPr/>
              <a:t>10.10.2013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CFD Software GmbH Company Overview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338392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B281E2-0DFC-4641-9A2A-46330D6F4931}" type="datetime1">
              <a:rPr lang="de-DE" smtClean="0"/>
              <a:pPr/>
              <a:t>10.10.2013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CFD Software GmbH Company Overview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38392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68DBE-999A-46B9-8078-303E0480E823}" type="datetime1">
              <a:rPr lang="de-DE" smtClean="0"/>
              <a:pPr/>
              <a:t>10.10.2013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CFD Software GmbH Company Overview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338392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67215A-635A-45FD-9854-23457099EA4E}" type="datetime1">
              <a:rPr lang="de-DE" smtClean="0"/>
              <a:pPr/>
              <a:t>10.10.2013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CFD Software GmbH Company Overview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338392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4849F-B097-4E2D-8286-FECB2514BFD9}" type="datetime1">
              <a:rPr lang="de-DE" smtClean="0"/>
              <a:pPr/>
              <a:t>10.10.2013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CFD Software GmbH Company Overview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338392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A3231-7512-4A0F-BA84-2154580E6B28}" type="datetime1">
              <a:rPr lang="de-DE" smtClean="0"/>
              <a:pPr/>
              <a:t>10.10.2013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CFD Software GmbH Company Overview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Textmasterformate durch Klicken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267744" y="6356350"/>
            <a:ext cx="4608512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CFD Software GmbH Company Overview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harles.mockett@cfd-berlin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8288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Proposal for round </a:t>
            </a:r>
            <a:r>
              <a:rPr lang="en-GB" dirty="0"/>
              <a:t>j</a:t>
            </a:r>
            <a:r>
              <a:rPr lang="en-GB" dirty="0" smtClean="0"/>
              <a:t>et test case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4221088"/>
            <a:ext cx="7854696" cy="2088232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400" dirty="0" smtClean="0"/>
              <a:t>Charles Mockett</a:t>
            </a:r>
          </a:p>
          <a:p>
            <a:pPr algn="l"/>
            <a:r>
              <a:rPr lang="en-GB" sz="2400" dirty="0" smtClean="0"/>
              <a:t>CFD Software GmbH</a:t>
            </a:r>
          </a:p>
          <a:p>
            <a:r>
              <a:rPr lang="en-GB" sz="2400" dirty="0" smtClean="0">
                <a:hlinkClick r:id="rId2"/>
              </a:rPr>
              <a:t>charles.mockett@cfd-berlin.com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With support from </a:t>
            </a:r>
            <a:r>
              <a:rPr lang="en-GB" sz="2400" dirty="0" smtClean="0"/>
              <a:t>NTS</a:t>
            </a:r>
            <a:endParaRPr lang="en-GB" sz="2400" dirty="0" smtClean="0"/>
          </a:p>
          <a:p>
            <a:pPr algn="l"/>
            <a:endParaRPr lang="en-GB" sz="2400" dirty="0"/>
          </a:p>
        </p:txBody>
      </p:sp>
      <p:pic>
        <p:nvPicPr>
          <p:cNvPr id="5" name="Inhaltsplatzhalt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65" r="-59" b="20403"/>
          <a:stretch/>
        </p:blipFill>
        <p:spPr>
          <a:xfrm>
            <a:off x="2987824" y="2273246"/>
            <a:ext cx="5286972" cy="1731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Far field sound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5779"/>
            <a:ext cx="3384376" cy="2317277"/>
          </a:xfrm>
          <a:prstGeom prst="rect">
            <a:avLst/>
          </a:prstGeom>
        </p:spPr>
      </p:pic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69027"/>
            <a:ext cx="3575458" cy="2600333"/>
          </a:xfrm>
          <a:prstGeom prst="rect">
            <a:avLst/>
          </a:prstGeom>
        </p:spPr>
      </p:pic>
      <p:pic>
        <p:nvPicPr>
          <p:cNvPr id="9" name="Grafik 8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69027"/>
            <a:ext cx="3562190" cy="26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1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Remarks on method suitability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Non-zonal approaches</a:t>
            </a:r>
          </a:p>
          <a:p>
            <a:pPr lvl="1"/>
            <a:r>
              <a:rPr lang="en-GB" dirty="0" smtClean="0"/>
              <a:t>Assumes coupled simulation of nozzle and plume</a:t>
            </a:r>
          </a:p>
          <a:p>
            <a:pPr lvl="1"/>
            <a:r>
              <a:rPr lang="en-GB" dirty="0" smtClean="0"/>
              <a:t>However only plume is meshed</a:t>
            </a:r>
          </a:p>
          <a:p>
            <a:pPr lvl="1"/>
            <a:r>
              <a:rPr lang="en-GB" dirty="0" smtClean="0"/>
              <a:t>“Emulation” of real situation by imposing RANS solution at nozzle</a:t>
            </a:r>
          </a:p>
          <a:p>
            <a:pPr lvl="1"/>
            <a:r>
              <a:rPr lang="en-GB" dirty="0" smtClean="0"/>
              <a:t>The test case seems suitable</a:t>
            </a:r>
          </a:p>
          <a:p>
            <a:r>
              <a:rPr lang="en-GB" dirty="0" smtClean="0"/>
              <a:t>Embedded approaches</a:t>
            </a:r>
          </a:p>
          <a:p>
            <a:pPr lvl="1"/>
            <a:r>
              <a:rPr lang="en-GB" dirty="0" smtClean="0"/>
              <a:t>Very thin boundary layer would make WMLES resolution inside nozzle unfeasibly expensive</a:t>
            </a:r>
          </a:p>
          <a:p>
            <a:pPr lvl="1"/>
            <a:r>
              <a:rPr lang="en-GB" dirty="0" smtClean="0"/>
              <a:t>Negligible turbulence levels in core flow</a:t>
            </a:r>
          </a:p>
          <a:p>
            <a:pPr lvl="1"/>
            <a:r>
              <a:rPr lang="en-GB" dirty="0" smtClean="0"/>
              <a:t>Questionable whether this case is suitable for embedded approaches</a:t>
            </a:r>
          </a:p>
          <a:p>
            <a:pPr lvl="2"/>
            <a:r>
              <a:rPr lang="en-GB" dirty="0" smtClean="0"/>
              <a:t>=&gt; </a:t>
            </a:r>
            <a:r>
              <a:rPr lang="en-GB" dirty="0" err="1" smtClean="0"/>
              <a:t>UniMAN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CFD Software GmbH Company Overview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38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2259552"/>
            <a:ext cx="7772400" cy="1362456"/>
          </a:xfrm>
        </p:spPr>
        <p:txBody>
          <a:bodyPr/>
          <a:lstStyle/>
          <a:p>
            <a:r>
              <a:rPr lang="en-GB" dirty="0" smtClean="0"/>
              <a:t>Thank you for your attention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3647480"/>
            <a:ext cx="7772400" cy="1509712"/>
          </a:xfrm>
        </p:spPr>
        <p:txBody>
          <a:bodyPr/>
          <a:lstStyle/>
          <a:p>
            <a:r>
              <a:rPr lang="en-GB" dirty="0" smtClean="0"/>
              <a:t>Feedback? Questions?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4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(notes)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 (pronounced GA / Applications / Partners )</a:t>
            </a:r>
          </a:p>
          <a:p>
            <a:r>
              <a:rPr lang="en-GB" dirty="0" smtClean="0"/>
              <a:t>Proposed test case (</a:t>
            </a:r>
            <a:r>
              <a:rPr lang="en-GB" dirty="0" err="1" smtClean="0"/>
              <a:t>Shur</a:t>
            </a:r>
            <a:r>
              <a:rPr lang="en-GB" dirty="0" smtClean="0"/>
              <a:t> </a:t>
            </a:r>
            <a:r>
              <a:rPr lang="en-GB" dirty="0" err="1" smtClean="0"/>
              <a:t>config</a:t>
            </a:r>
            <a:r>
              <a:rPr lang="en-GB" dirty="0" smtClean="0"/>
              <a:t> / G3 (variation opt.) / BC / Focus on flow – far-field noise optional)</a:t>
            </a:r>
          </a:p>
          <a:p>
            <a:r>
              <a:rPr lang="en-GB" dirty="0" smtClean="0"/>
              <a:t>Benchmark data (Bridges / </a:t>
            </a:r>
            <a:r>
              <a:rPr lang="en-GB" dirty="0" err="1" smtClean="0"/>
              <a:t>Viswanathan</a:t>
            </a:r>
            <a:r>
              <a:rPr lang="en-GB" dirty="0" smtClean="0"/>
              <a:t>)</a:t>
            </a:r>
          </a:p>
          <a:p>
            <a:r>
              <a:rPr lang="en-GB" dirty="0" smtClean="0"/>
              <a:t>Envisaged investigations</a:t>
            </a:r>
          </a:p>
          <a:p>
            <a:pPr lvl="1"/>
            <a:r>
              <a:rPr lang="en-GB" dirty="0" smtClean="0"/>
              <a:t>Non-zonal GA treatment</a:t>
            </a:r>
          </a:p>
          <a:p>
            <a:pPr lvl="1"/>
            <a:r>
              <a:rPr lang="en-GB" dirty="0" smtClean="0"/>
              <a:t>Situation for embedded approaches not clear (</a:t>
            </a:r>
            <a:r>
              <a:rPr lang="en-GB" dirty="0" err="1" smtClean="0"/>
              <a:t>UniMan</a:t>
            </a:r>
            <a:r>
              <a:rPr lang="en-GB" dirty="0" smtClean="0"/>
              <a:t>?)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55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Hybrid RANS-LES of turbulent jet flows have very pronounced Grey Area</a:t>
            </a:r>
          </a:p>
          <a:p>
            <a:r>
              <a:rPr lang="en-GB" dirty="0" smtClean="0"/>
              <a:t>Benchmark test case for jet noise applications</a:t>
            </a:r>
          </a:p>
          <a:p>
            <a:r>
              <a:rPr lang="en-GB" dirty="0" smtClean="0"/>
              <a:t>Partners contributing:</a:t>
            </a:r>
          </a:p>
          <a:p>
            <a:pPr lvl="1"/>
            <a:r>
              <a:rPr lang="en-GB" dirty="0" smtClean="0"/>
              <a:t>CFDB (coordinators)</a:t>
            </a:r>
          </a:p>
          <a:p>
            <a:pPr lvl="1"/>
            <a:r>
              <a:rPr lang="en-GB" dirty="0" smtClean="0"/>
              <a:t>NLR</a:t>
            </a:r>
          </a:p>
          <a:p>
            <a:pPr lvl="1"/>
            <a:r>
              <a:rPr lang="en-GB" dirty="0" smtClean="0"/>
              <a:t>NTS</a:t>
            </a:r>
          </a:p>
          <a:p>
            <a:pPr lvl="1"/>
            <a:r>
              <a:rPr lang="en-GB" dirty="0" err="1" smtClean="0"/>
              <a:t>UniMAN</a:t>
            </a:r>
            <a:endParaRPr lang="en-GB" dirty="0" smtClean="0"/>
          </a:p>
          <a:p>
            <a:r>
              <a:rPr lang="en-GB" dirty="0" smtClean="0"/>
              <a:t>Proposal for concrete test case definition presented</a:t>
            </a:r>
            <a:endParaRPr lang="en-GB" dirty="0"/>
          </a:p>
          <a:p>
            <a:pPr lvl="1"/>
            <a:r>
              <a:rPr lang="en-GB" dirty="0" smtClean="0"/>
              <a:t>Formulated in collaboration with NTS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30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test case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 = 0.9, unheated, static jet, </a:t>
            </a:r>
            <a:r>
              <a:rPr lang="en-GB" dirty="0" err="1" smtClean="0"/>
              <a:t>Re</a:t>
            </a:r>
            <a:r>
              <a:rPr lang="en-GB" i="1" baseline="-25000" dirty="0" err="1" smtClean="0"/>
              <a:t>D</a:t>
            </a:r>
            <a:r>
              <a:rPr lang="en-GB" i="1" baseline="-25000" dirty="0" smtClean="0"/>
              <a:t> </a:t>
            </a:r>
            <a:r>
              <a:rPr lang="en-GB" dirty="0" smtClean="0"/>
              <a:t>= </a:t>
            </a:r>
            <a:r>
              <a:rPr lang="en-GB" dirty="0"/>
              <a:t>1.1</a:t>
            </a:r>
            <a:r>
              <a:rPr lang="en-GB" dirty="0">
                <a:latin typeface="Calibri"/>
              </a:rPr>
              <a:t>∙</a:t>
            </a:r>
            <a:r>
              <a:rPr lang="en-GB" dirty="0" smtClean="0"/>
              <a:t>10</a:t>
            </a:r>
            <a:r>
              <a:rPr lang="en-GB" baseline="30000" dirty="0" smtClean="0"/>
              <a:t>6</a:t>
            </a:r>
            <a:r>
              <a:rPr lang="en-GB" dirty="0" smtClean="0"/>
              <a:t>, </a:t>
            </a:r>
            <a:r>
              <a:rPr lang="en-GB" i="1" dirty="0" smtClean="0"/>
              <a:t>D</a:t>
            </a:r>
            <a:r>
              <a:rPr lang="en-GB" dirty="0" smtClean="0"/>
              <a:t> =  0.06223 m</a:t>
            </a:r>
          </a:p>
          <a:p>
            <a:r>
              <a:rPr lang="en-GB" dirty="0"/>
              <a:t>Studied extensively by </a:t>
            </a:r>
            <a:r>
              <a:rPr lang="en-GB" dirty="0" smtClean="0"/>
              <a:t>NTS</a:t>
            </a:r>
            <a:endParaRPr lang="en-GB" dirty="0"/>
          </a:p>
          <a:p>
            <a:pPr lvl="1"/>
            <a:r>
              <a:rPr lang="en-GB" i="1" dirty="0" err="1"/>
              <a:t>Shur</a:t>
            </a:r>
            <a:r>
              <a:rPr lang="en-GB" i="1" dirty="0"/>
              <a:t> et al., Journal of Sound &amp; Vibration 330 (2011) 4083-4097</a:t>
            </a:r>
          </a:p>
          <a:p>
            <a:pPr lvl="1"/>
            <a:r>
              <a:rPr lang="en-GB" dirty="0" smtClean="0"/>
              <a:t>Two-step approach</a:t>
            </a:r>
          </a:p>
          <a:p>
            <a:pPr lvl="2"/>
            <a:r>
              <a:rPr lang="en-GB" dirty="0" smtClean="0"/>
              <a:t>RANS of jet &amp; plume followed</a:t>
            </a:r>
            <a:br>
              <a:rPr lang="en-GB" dirty="0" smtClean="0"/>
            </a:br>
            <a:r>
              <a:rPr lang="en-GB" dirty="0" smtClean="0"/>
              <a:t>by ILES of plume</a:t>
            </a:r>
          </a:p>
          <a:p>
            <a:pPr lvl="2"/>
            <a:r>
              <a:rPr lang="en-GB" dirty="0" smtClean="0"/>
              <a:t>Inside of nozzle not meshed: </a:t>
            </a:r>
            <a:br>
              <a:rPr lang="en-GB" dirty="0" smtClean="0"/>
            </a:br>
            <a:r>
              <a:rPr lang="en-GB" dirty="0" smtClean="0"/>
              <a:t>RANS solution imposed at </a:t>
            </a:r>
            <a:br>
              <a:rPr lang="en-GB" dirty="0" smtClean="0"/>
            </a:br>
            <a:r>
              <a:rPr lang="en-GB" dirty="0" smtClean="0"/>
              <a:t>nozzle outlet plane</a:t>
            </a:r>
          </a:p>
          <a:p>
            <a:r>
              <a:rPr lang="en-GB" dirty="0" smtClean="0"/>
              <a:t>NTS grids and nozzle plane </a:t>
            </a:r>
            <a:br>
              <a:rPr lang="en-GB" dirty="0" smtClean="0"/>
            </a:br>
            <a:r>
              <a:rPr lang="en-GB" dirty="0" smtClean="0"/>
              <a:t>profiles will be made available</a:t>
            </a:r>
            <a:br>
              <a:rPr lang="en-GB" dirty="0" smtClean="0"/>
            </a:br>
            <a:r>
              <a:rPr lang="en-GB" dirty="0" smtClean="0"/>
              <a:t>to Go4Hybrid partners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12976"/>
            <a:ext cx="3755619" cy="310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5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Grids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 different grid resolutions</a:t>
            </a:r>
          </a:p>
          <a:p>
            <a:r>
              <a:rPr lang="en-GB" dirty="0" smtClean="0"/>
              <a:t>Coarse grid shown – hybrid H/O topology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4" y="2805681"/>
            <a:ext cx="5554347" cy="30528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25258"/>
            <a:ext cx="3052014" cy="305201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940152" y="2852936"/>
            <a:ext cx="12245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Slice </a:t>
            </a:r>
            <a:r>
              <a:rPr lang="en-GB" i="1" dirty="0" smtClean="0">
                <a:solidFill>
                  <a:schemeClr val="tx2"/>
                </a:solidFill>
              </a:rPr>
              <a:t>x</a:t>
            </a:r>
            <a:r>
              <a:rPr lang="en-GB" dirty="0" smtClean="0">
                <a:solidFill>
                  <a:schemeClr val="tx2"/>
                </a:solidFill>
              </a:rPr>
              <a:t> = </a:t>
            </a:r>
            <a:r>
              <a:rPr lang="en-GB" i="1" dirty="0" smtClean="0">
                <a:solidFill>
                  <a:schemeClr val="tx2"/>
                </a:solidFill>
              </a:rPr>
              <a:t>D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3528" y="2852936"/>
            <a:ext cx="11748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Slice </a:t>
            </a:r>
            <a:r>
              <a:rPr lang="en-GB" i="1" dirty="0" smtClean="0">
                <a:solidFill>
                  <a:schemeClr val="tx2"/>
                </a:solidFill>
              </a:rPr>
              <a:t>z</a:t>
            </a:r>
            <a:r>
              <a:rPr lang="en-GB" dirty="0" smtClean="0">
                <a:solidFill>
                  <a:schemeClr val="tx2"/>
                </a:solidFill>
              </a:rPr>
              <a:t> = 0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0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Grids</a:t>
            </a:r>
            <a:endParaRPr lang="en-GB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63035"/>
              </p:ext>
            </p:extLst>
          </p:nvPr>
        </p:nvGraphicFramePr>
        <p:xfrm>
          <a:off x="457200" y="155733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r>
                        <a:rPr lang="el-GR" dirty="0" smtClean="0"/>
                        <a:t>φ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Cell count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1.6M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4.2M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8.4M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23M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7200" y="3573016"/>
            <a:ext cx="4114800" cy="266429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G3 proposed as mandatory</a:t>
            </a:r>
          </a:p>
          <a:p>
            <a:pPr lvl="1"/>
            <a:r>
              <a:rPr lang="en-GB" dirty="0" smtClean="0"/>
              <a:t>Gives reasonable results at feasible numerical cost</a:t>
            </a:r>
          </a:p>
          <a:p>
            <a:r>
              <a:rPr lang="en-GB" dirty="0" smtClean="0"/>
              <a:t>Computation of grid study encouraged</a:t>
            </a:r>
          </a:p>
          <a:p>
            <a:pPr lvl="1"/>
            <a:r>
              <a:rPr lang="en-GB" dirty="0" smtClean="0"/>
              <a:t>Robustness of method to insufficient shear layer resolution</a:t>
            </a:r>
            <a:endParaRPr lang="en-GB" dirty="0"/>
          </a:p>
        </p:txBody>
      </p:sp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645024"/>
            <a:ext cx="4101302" cy="27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9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Benchmark data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mean flow / turbulence characteristics (mandatory)</a:t>
            </a:r>
          </a:p>
          <a:p>
            <a:pPr lvl="1"/>
            <a:r>
              <a:rPr lang="en-GB" dirty="0" smtClean="0"/>
              <a:t>Measured in a number of studies</a:t>
            </a:r>
          </a:p>
          <a:p>
            <a:pPr lvl="1"/>
            <a:r>
              <a:rPr lang="en-GB" dirty="0" smtClean="0"/>
              <a:t>Significant scatter</a:t>
            </a:r>
          </a:p>
          <a:p>
            <a:pPr lvl="1"/>
            <a:r>
              <a:rPr lang="en-GB" dirty="0" smtClean="0"/>
              <a:t>“Consensus” data proposed by Bridges</a:t>
            </a:r>
          </a:p>
          <a:p>
            <a:r>
              <a:rPr lang="en-GB" dirty="0" smtClean="0"/>
              <a:t>For far-field noise (optional)</a:t>
            </a:r>
          </a:p>
          <a:p>
            <a:pPr lvl="1"/>
            <a:r>
              <a:rPr lang="en-GB" dirty="0" smtClean="0"/>
              <a:t>Measurements of </a:t>
            </a:r>
            <a:r>
              <a:rPr lang="en-GB" dirty="0" err="1" smtClean="0"/>
              <a:t>Viswanathan</a:t>
            </a:r>
            <a:r>
              <a:rPr lang="en-GB" dirty="0" smtClean="0"/>
              <a:t> appear most reliable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014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Mean streamwise velocity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6" name="Picture 9" descr="U_r05"/>
          <p:cNvPicPr>
            <a:picLocks noChangeAspect="1" noChangeArrowheads="1"/>
          </p:cNvPicPr>
          <p:nvPr/>
        </p:nvPicPr>
        <p:blipFill>
          <a:blip r:embed="rId2" cstate="print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710"/>
            <a:ext cx="3559175" cy="25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U_cline_All_Expt"/>
          <p:cNvPicPr>
            <a:picLocks noChangeAspect="1" noChangeArrowheads="1"/>
          </p:cNvPicPr>
          <p:nvPr/>
        </p:nvPicPr>
        <p:blipFill>
          <a:blip r:embed="rId3" cstate="print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557710"/>
            <a:ext cx="3868738" cy="25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U(r)_x04"/>
          <p:cNvPicPr>
            <a:picLocks noChangeArrowheads="1"/>
          </p:cNvPicPr>
          <p:nvPr/>
        </p:nvPicPr>
        <p:blipFill>
          <a:blip r:embed="rId4" cstate="print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4293096"/>
            <a:ext cx="2411412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U(r)_x08"/>
          <p:cNvPicPr>
            <a:picLocks noChangeArrowheads="1"/>
          </p:cNvPicPr>
          <p:nvPr/>
        </p:nvPicPr>
        <p:blipFill>
          <a:blip r:embed="rId5" cstate="print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4308971"/>
            <a:ext cx="2411413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U(r)_x12"/>
          <p:cNvPicPr>
            <a:picLocks noChangeArrowheads="1"/>
          </p:cNvPicPr>
          <p:nvPr/>
        </p:nvPicPr>
        <p:blipFill>
          <a:blip r:embed="rId6" cstate="print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4315321"/>
            <a:ext cx="2411413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6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Fluctuations of streamwise velocity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1" name="Picture 7" descr="urms_CL"/>
          <p:cNvPicPr>
            <a:picLocks noChangeArrowheads="1"/>
          </p:cNvPicPr>
          <p:nvPr/>
        </p:nvPicPr>
        <p:blipFill>
          <a:blip r:embed="rId2" cstate="print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45" y="1644228"/>
            <a:ext cx="3695700" cy="219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urms_r05_all_grids"/>
          <p:cNvPicPr>
            <a:picLocks noChangeArrowheads="1"/>
          </p:cNvPicPr>
          <p:nvPr/>
        </p:nvPicPr>
        <p:blipFill>
          <a:blip r:embed="rId3" cstate="print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32" y="1644228"/>
            <a:ext cx="3502025" cy="219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rmsu_x04"/>
          <p:cNvPicPr>
            <a:picLocks noChangeArrowheads="1"/>
          </p:cNvPicPr>
          <p:nvPr/>
        </p:nvPicPr>
        <p:blipFill>
          <a:blip r:embed="rId4" cstate="print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95" y="4185816"/>
            <a:ext cx="2286000" cy="219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rmsu(r)_x08"/>
          <p:cNvPicPr>
            <a:picLocks noChangeArrowheads="1"/>
          </p:cNvPicPr>
          <p:nvPr/>
        </p:nvPicPr>
        <p:blipFill>
          <a:blip r:embed="rId5" cstate="print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045" y="4185816"/>
            <a:ext cx="2286000" cy="219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rmsu(r)_x12"/>
          <p:cNvPicPr>
            <a:picLocks noChangeArrowheads="1"/>
          </p:cNvPicPr>
          <p:nvPr/>
        </p:nvPicPr>
        <p:blipFill>
          <a:blip r:embed="rId6" cstate="print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57" y="4185816"/>
            <a:ext cx="2286000" cy="219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13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374</Words>
  <Application>Microsoft Office PowerPoint</Application>
  <PresentationFormat>Bildschirmpräsentation (4:3)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 2</vt:lpstr>
      <vt:lpstr>Constantia</vt:lpstr>
      <vt:lpstr>Hyperion</vt:lpstr>
      <vt:lpstr>Proposal for round jet test case</vt:lpstr>
      <vt:lpstr>Outline (notes)</vt:lpstr>
      <vt:lpstr>Introduction</vt:lpstr>
      <vt:lpstr>Proposed test case</vt:lpstr>
      <vt:lpstr>Grids</vt:lpstr>
      <vt:lpstr>Grids</vt:lpstr>
      <vt:lpstr>Benchmark data</vt:lpstr>
      <vt:lpstr>Mean streamwise velocity</vt:lpstr>
      <vt:lpstr>Fluctuations of streamwise velocity</vt:lpstr>
      <vt:lpstr>Far field sound</vt:lpstr>
      <vt:lpstr>Remarks on method suitability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HELIDES Kick-off meeting Agenda (DRAFT)</dc:title>
  <dc:creator>Charles Mockett</dc:creator>
  <cp:lastModifiedBy>mockett</cp:lastModifiedBy>
  <cp:revision>206</cp:revision>
  <cp:lastPrinted>2013-10-08T12:34:53Z</cp:lastPrinted>
  <dcterms:created xsi:type="dcterms:W3CDTF">2011-05-04T09:22:42Z</dcterms:created>
  <dcterms:modified xsi:type="dcterms:W3CDTF">2013-10-10T22:35:11Z</dcterms:modified>
</cp:coreProperties>
</file>