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95" r:id="rId2"/>
    <p:sldId id="321" r:id="rId3"/>
    <p:sldId id="320" r:id="rId4"/>
    <p:sldId id="322" r:id="rId5"/>
    <p:sldId id="323" r:id="rId6"/>
    <p:sldId id="324" r:id="rId7"/>
    <p:sldId id="296" r:id="rId8"/>
    <p:sldId id="281" r:id="rId9"/>
    <p:sldId id="282" r:id="rId10"/>
    <p:sldId id="283" r:id="rId11"/>
    <p:sldId id="293" r:id="rId12"/>
    <p:sldId id="292" r:id="rId13"/>
    <p:sldId id="294" r:id="rId14"/>
    <p:sldId id="315" r:id="rId15"/>
    <p:sldId id="317" r:id="rId16"/>
    <p:sldId id="314" r:id="rId17"/>
    <p:sldId id="326" r:id="rId18"/>
    <p:sldId id="31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B74D5-7134-4A6E-9381-525146FF2198}" type="datetimeFigureOut">
              <a:rPr lang="en-GB" smtClean="0"/>
              <a:t>25-09-2015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F3FAF-F2D7-4EE7-953A-FE9599117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657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4A250A4-DB8A-4FC8-B033-7E6154DCE6CE}" type="slidenum">
              <a:rPr lang="en-GB" altLang="en-US" sz="1200" b="0" smtClean="0">
                <a:latin typeface="Arial" charset="0"/>
              </a:rPr>
              <a:pPr/>
              <a:t>3</a:t>
            </a:fld>
            <a:endParaRPr lang="en-GB" altLang="en-US" sz="1200" b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2" t="20847" r="10746" b="26336"/>
          <a:stretch/>
        </p:blipFill>
        <p:spPr>
          <a:xfrm>
            <a:off x="1547664" y="1853952"/>
            <a:ext cx="5939137" cy="1493303"/>
          </a:xfrm>
          <a:prstGeom prst="rect">
            <a:avLst/>
          </a:prstGeom>
        </p:spPr>
      </p:pic>
      <p:cxnSp>
        <p:nvCxnSpPr>
          <p:cNvPr id="10" name="Gerade Verbindung 9"/>
          <p:cNvCxnSpPr/>
          <p:nvPr userDrawn="1"/>
        </p:nvCxnSpPr>
        <p:spPr bwMode="auto">
          <a:xfrm>
            <a:off x="331316" y="980728"/>
            <a:ext cx="857202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 Box 49"/>
          <p:cNvSpPr txBox="1">
            <a:spLocks noChangeArrowheads="1"/>
          </p:cNvSpPr>
          <p:nvPr userDrawn="1"/>
        </p:nvSpPr>
        <p:spPr bwMode="auto">
          <a:xfrm>
            <a:off x="1623537" y="3798168"/>
            <a:ext cx="586326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GB" sz="1800" b="1" u="non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Grey Area Mitigation for Hybrid RANS-LES Methods</a:t>
            </a:r>
            <a:endParaRPr lang="en-GB" sz="1800" u="none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Picture 59" descr="sitename_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t="2684" r="87434" b="2684"/>
          <a:stretch>
            <a:fillRect/>
          </a:stretch>
        </p:blipFill>
        <p:spPr bwMode="auto">
          <a:xfrm>
            <a:off x="6703888" y="3044042"/>
            <a:ext cx="65881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 userDrawn="1"/>
        </p:nvCxnSpPr>
        <p:spPr bwMode="auto">
          <a:xfrm>
            <a:off x="2483768" y="6186740"/>
            <a:ext cx="641957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95" y="4776703"/>
            <a:ext cx="934973" cy="124458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63688" y="4446240"/>
            <a:ext cx="5599012" cy="1143000"/>
          </a:xfrm>
        </p:spPr>
        <p:txBody>
          <a:bodyPr>
            <a:noAutofit/>
          </a:bodyPr>
          <a:lstStyle>
            <a:lvl1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9" name="Grafik 7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888" y="4941168"/>
            <a:ext cx="2301632" cy="96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20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28384" y="6453336"/>
            <a:ext cx="946448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53315D6-54C1-47B3-8F59-946D5A8A5B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59" descr="sitename_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t="2684" r="87434" b="2684"/>
          <a:stretch>
            <a:fillRect/>
          </a:stretch>
        </p:blipFill>
        <p:spPr bwMode="auto">
          <a:xfrm>
            <a:off x="8407053" y="129524"/>
            <a:ext cx="464592" cy="42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2" t="20847" r="10746" b="26336"/>
          <a:stretch/>
        </p:blipFill>
        <p:spPr>
          <a:xfrm>
            <a:off x="6242382" y="129524"/>
            <a:ext cx="2088231" cy="525053"/>
          </a:xfrm>
          <a:prstGeom prst="rect">
            <a:avLst/>
          </a:prstGeom>
        </p:spPr>
      </p:pic>
      <p:cxnSp>
        <p:nvCxnSpPr>
          <p:cNvPr id="11" name="Gerade Verbindung 10"/>
          <p:cNvCxnSpPr/>
          <p:nvPr userDrawn="1"/>
        </p:nvCxnSpPr>
        <p:spPr bwMode="auto">
          <a:xfrm>
            <a:off x="299616" y="620688"/>
            <a:ext cx="857202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11"/>
          <p:cNvCxnSpPr/>
          <p:nvPr userDrawn="1"/>
        </p:nvCxnSpPr>
        <p:spPr bwMode="auto">
          <a:xfrm>
            <a:off x="2051720" y="6453336"/>
            <a:ext cx="6819925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05264"/>
            <a:ext cx="628566" cy="836712"/>
          </a:xfrm>
          <a:prstGeom prst="rect">
            <a:avLst/>
          </a:prstGeom>
        </p:spPr>
      </p:pic>
      <p:sp>
        <p:nvSpPr>
          <p:cNvPr id="10" name="Text Box 51"/>
          <p:cNvSpPr txBox="1">
            <a:spLocks noChangeArrowheads="1"/>
          </p:cNvSpPr>
          <p:nvPr userDrawn="1"/>
        </p:nvSpPr>
        <p:spPr bwMode="auto">
          <a:xfrm>
            <a:off x="224196" y="315640"/>
            <a:ext cx="5799484" cy="26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z="1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Go4Hybrid Final Workshop</a:t>
            </a:r>
            <a:r>
              <a:rPr lang="de-DE" sz="1200" b="1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, Berlin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latin typeface="CorpoS" pitchFamily="2" charset="0"/>
            </a:endParaRPr>
          </a:p>
        </p:txBody>
      </p:sp>
      <p:pic>
        <p:nvPicPr>
          <p:cNvPr id="13" name="Grafik 7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16" y="6165304"/>
            <a:ext cx="1492788" cy="62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76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5" y="764704"/>
            <a:ext cx="7756029" cy="65293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414800"/>
            <a:ext cx="7756029" cy="4802400"/>
          </a:xfrm>
        </p:spPr>
        <p:txBody>
          <a:bodyPr/>
          <a:lstStyle>
            <a:lvl1pPr marL="273050" indent="-273050">
              <a:buSzPct val="90000"/>
              <a:buFont typeface="Wingdings" panose="05000000000000000000" pitchFamily="2" charset="2"/>
              <a:buChar char=""/>
              <a:defRPr sz="2000" b="0"/>
            </a:lvl1pPr>
            <a:lvl2pPr marL="806400" indent="-262800">
              <a:defRPr sz="2000"/>
            </a:lvl2pPr>
            <a:lvl3pPr marL="1296000" indent="-216000">
              <a:defRPr sz="1800"/>
            </a:lvl3pPr>
            <a:lvl4pPr marL="1688400" indent="-212400">
              <a:defRPr sz="1800"/>
            </a:lvl4pPr>
            <a:lvl5pPr marL="2080800" indent="-212400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8028384" y="6453336"/>
            <a:ext cx="946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3315D6-54C1-47B3-8F59-946D5A8A5B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59" descr="sitename_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t="2684" r="87434" b="2684"/>
          <a:stretch>
            <a:fillRect/>
          </a:stretch>
        </p:blipFill>
        <p:spPr bwMode="auto">
          <a:xfrm>
            <a:off x="8407053" y="129524"/>
            <a:ext cx="464592" cy="42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2" t="20847" r="10746" b="26336"/>
          <a:stretch/>
        </p:blipFill>
        <p:spPr>
          <a:xfrm>
            <a:off x="6242382" y="129524"/>
            <a:ext cx="2088231" cy="525053"/>
          </a:xfrm>
          <a:prstGeom prst="rect">
            <a:avLst/>
          </a:prstGeom>
        </p:spPr>
      </p:pic>
      <p:cxnSp>
        <p:nvCxnSpPr>
          <p:cNvPr id="10" name="Gerade Verbindung 10"/>
          <p:cNvCxnSpPr/>
          <p:nvPr userDrawn="1"/>
        </p:nvCxnSpPr>
        <p:spPr bwMode="auto">
          <a:xfrm>
            <a:off x="299616" y="620688"/>
            <a:ext cx="857202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1"/>
          <p:cNvCxnSpPr/>
          <p:nvPr userDrawn="1"/>
        </p:nvCxnSpPr>
        <p:spPr bwMode="auto">
          <a:xfrm>
            <a:off x="2051720" y="6453336"/>
            <a:ext cx="6819925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51"/>
          <p:cNvSpPr txBox="1">
            <a:spLocks noChangeArrowheads="1"/>
          </p:cNvSpPr>
          <p:nvPr userDrawn="1"/>
        </p:nvSpPr>
        <p:spPr bwMode="auto">
          <a:xfrm>
            <a:off x="224196" y="315640"/>
            <a:ext cx="5799484" cy="26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z="1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Go4Hybrid Final Workshop</a:t>
            </a:r>
            <a:r>
              <a:rPr lang="de-DE" sz="1200" b="1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, Berlin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latin typeface="CorpoS" pitchFamily="2" charset="0"/>
            </a:endParaRPr>
          </a:p>
        </p:txBody>
      </p:sp>
      <p:pic>
        <p:nvPicPr>
          <p:cNvPr id="12" name="Grafik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05264"/>
            <a:ext cx="628566" cy="836712"/>
          </a:xfrm>
          <a:prstGeom prst="rect">
            <a:avLst/>
          </a:prstGeom>
        </p:spPr>
      </p:pic>
      <p:pic>
        <p:nvPicPr>
          <p:cNvPr id="14" name="Grafik 7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16" y="6165304"/>
            <a:ext cx="1492788" cy="62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96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5" y="764704"/>
            <a:ext cx="7756029" cy="65293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8028384" y="6453336"/>
            <a:ext cx="946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3315D6-54C1-47B3-8F59-946D5A8A5B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59" descr="sitename_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t="2684" r="87434" b="2684"/>
          <a:stretch>
            <a:fillRect/>
          </a:stretch>
        </p:blipFill>
        <p:spPr bwMode="auto">
          <a:xfrm>
            <a:off x="8407053" y="129524"/>
            <a:ext cx="464592" cy="42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2" t="20847" r="10746" b="26336"/>
          <a:stretch/>
        </p:blipFill>
        <p:spPr>
          <a:xfrm>
            <a:off x="6242382" y="129524"/>
            <a:ext cx="2088231" cy="525053"/>
          </a:xfrm>
          <a:prstGeom prst="rect">
            <a:avLst/>
          </a:prstGeom>
        </p:spPr>
      </p:pic>
      <p:cxnSp>
        <p:nvCxnSpPr>
          <p:cNvPr id="10" name="Gerade Verbindung 10"/>
          <p:cNvCxnSpPr/>
          <p:nvPr userDrawn="1"/>
        </p:nvCxnSpPr>
        <p:spPr bwMode="auto">
          <a:xfrm>
            <a:off x="299616" y="620688"/>
            <a:ext cx="857202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1"/>
          <p:cNvCxnSpPr/>
          <p:nvPr userDrawn="1"/>
        </p:nvCxnSpPr>
        <p:spPr bwMode="auto">
          <a:xfrm>
            <a:off x="2051720" y="6453336"/>
            <a:ext cx="6819925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Grafik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05264"/>
            <a:ext cx="628566" cy="836712"/>
          </a:xfrm>
          <a:prstGeom prst="rect">
            <a:avLst/>
          </a:prstGeom>
        </p:spPr>
      </p:pic>
      <p:sp>
        <p:nvSpPr>
          <p:cNvPr id="14" name="Text Box 51"/>
          <p:cNvSpPr txBox="1">
            <a:spLocks noChangeArrowheads="1"/>
          </p:cNvSpPr>
          <p:nvPr userDrawn="1"/>
        </p:nvSpPr>
        <p:spPr bwMode="auto">
          <a:xfrm>
            <a:off x="224196" y="315640"/>
            <a:ext cx="5799484" cy="26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z="1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Go4Hybrid Final Workshop</a:t>
            </a:r>
            <a:r>
              <a:rPr lang="de-DE" sz="1200" b="1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, Berlin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latin typeface="CorpoS" pitchFamily="2" charset="0"/>
            </a:endParaRPr>
          </a:p>
        </p:txBody>
      </p:sp>
      <p:pic>
        <p:nvPicPr>
          <p:cNvPr id="12" name="Grafik 7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16" y="6165304"/>
            <a:ext cx="1492788" cy="62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4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5" y="764704"/>
            <a:ext cx="7756029" cy="65293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8028384" y="6453336"/>
            <a:ext cx="946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3315D6-54C1-47B3-8F59-946D5A8A5B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59" descr="sitename_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t="2684" r="87434" b="2684"/>
          <a:stretch>
            <a:fillRect/>
          </a:stretch>
        </p:blipFill>
        <p:spPr bwMode="auto">
          <a:xfrm>
            <a:off x="8407053" y="129524"/>
            <a:ext cx="464592" cy="42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2" t="20847" r="10746" b="26336"/>
          <a:stretch/>
        </p:blipFill>
        <p:spPr>
          <a:xfrm>
            <a:off x="6242382" y="129524"/>
            <a:ext cx="2088231" cy="525053"/>
          </a:xfrm>
          <a:prstGeom prst="rect">
            <a:avLst/>
          </a:prstGeom>
        </p:spPr>
      </p:pic>
      <p:cxnSp>
        <p:nvCxnSpPr>
          <p:cNvPr id="10" name="Gerade Verbindung 10"/>
          <p:cNvCxnSpPr/>
          <p:nvPr userDrawn="1"/>
        </p:nvCxnSpPr>
        <p:spPr bwMode="auto">
          <a:xfrm>
            <a:off x="299616" y="620688"/>
            <a:ext cx="857202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1"/>
          <p:cNvCxnSpPr/>
          <p:nvPr userDrawn="1"/>
        </p:nvCxnSpPr>
        <p:spPr bwMode="auto">
          <a:xfrm>
            <a:off x="2051720" y="6453336"/>
            <a:ext cx="6819925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51"/>
          <p:cNvSpPr txBox="1">
            <a:spLocks noChangeArrowheads="1"/>
          </p:cNvSpPr>
          <p:nvPr userDrawn="1"/>
        </p:nvSpPr>
        <p:spPr bwMode="auto">
          <a:xfrm>
            <a:off x="224196" y="315640"/>
            <a:ext cx="5799484" cy="26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z="1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Go4Hybrid Final Workshop</a:t>
            </a:r>
            <a:r>
              <a:rPr lang="de-DE" sz="1200" b="1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, Berlin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latin typeface="CorpoS" pitchFamily="2" charset="0"/>
            </a:endParaRPr>
          </a:p>
        </p:txBody>
      </p:sp>
      <p:pic>
        <p:nvPicPr>
          <p:cNvPr id="12" name="Grafik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05264"/>
            <a:ext cx="628566" cy="836712"/>
          </a:xfrm>
          <a:prstGeom prst="rect">
            <a:avLst/>
          </a:prstGeom>
        </p:spPr>
      </p:pic>
      <p:pic>
        <p:nvPicPr>
          <p:cNvPr id="14" name="Grafik 7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16" y="6165304"/>
            <a:ext cx="1492788" cy="62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64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20000"/>
                <a:lumOff val="80000"/>
              </a:schemeClr>
            </a:gs>
            <a:gs pos="50000">
              <a:schemeClr val="bg1"/>
            </a:gs>
            <a:gs pos="100000">
              <a:schemeClr val="tx1">
                <a:lumMod val="20000"/>
                <a:lumOff val="8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A7EE-CC6D-452B-BE0B-D00AA52FF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21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66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6.png"/><Relationship Id="rId7" Type="http://schemas.openxmlformats.org/officeDocument/2006/relationships/image" Target="../media/image3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27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png"/><Relationship Id="rId7" Type="http://schemas.openxmlformats.org/officeDocument/2006/relationships/image" Target="../media/image4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4.png"/><Relationship Id="rId7" Type="http://schemas.openxmlformats.org/officeDocument/2006/relationships/image" Target="../media/image5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45.png"/><Relationship Id="rId9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3.png"/><Relationship Id="rId4" Type="http://schemas.openxmlformats.org/officeDocument/2006/relationships/image" Target="../media/image43.png"/><Relationship Id="rId9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3.png"/><Relationship Id="rId7" Type="http://schemas.openxmlformats.org/officeDocument/2006/relationships/image" Target="../media/image6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27.png"/><Relationship Id="rId4" Type="http://schemas.openxmlformats.org/officeDocument/2006/relationships/image" Target="../media/image55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 txBox="1">
            <a:spLocks/>
          </p:cNvSpPr>
          <p:nvPr/>
        </p:nvSpPr>
        <p:spPr>
          <a:xfrm>
            <a:off x="7668344" y="6304235"/>
            <a:ext cx="132924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smtClean="0"/>
              <a:t>28-30/09/2015</a:t>
            </a:r>
            <a:endParaRPr lang="en-GB" sz="1400" dirty="0"/>
          </a:p>
        </p:txBody>
      </p:sp>
      <p:sp>
        <p:nvSpPr>
          <p:cNvPr id="3" name="Text Box 51"/>
          <p:cNvSpPr txBox="1">
            <a:spLocks noChangeArrowheads="1"/>
          </p:cNvSpPr>
          <p:nvPr/>
        </p:nvSpPr>
        <p:spPr bwMode="auto">
          <a:xfrm>
            <a:off x="248148" y="461080"/>
            <a:ext cx="8658968" cy="34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Go4Hybrid </a:t>
            </a:r>
            <a:r>
              <a:rPr lang="en-US" sz="1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Final Workshop, Berlin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  <a:latin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446240"/>
            <a:ext cx="5599012" cy="1359024"/>
          </a:xfrm>
        </p:spPr>
        <p:txBody>
          <a:bodyPr>
            <a:noAutofit/>
          </a:bodyPr>
          <a:lstStyle/>
          <a:p>
            <a:r>
              <a:rPr lang="nl-NL" smtClean="0"/>
              <a:t>Delta Wing with Vortex Breakdown</a:t>
            </a:r>
            <a:r>
              <a:rPr lang="nl-NL"/>
              <a:t/>
            </a:r>
            <a:br>
              <a:rPr lang="nl-NL"/>
            </a:br>
            <a:r>
              <a:rPr lang="nl-NL" smtClean="0"/>
              <a:t/>
            </a:r>
            <a:br>
              <a:rPr lang="nl-NL" smtClean="0"/>
            </a:br>
            <a:r>
              <a:rPr lang="nl-NL" smtClean="0"/>
              <a:t>Johan Kok (NLR) and Marian Fuchs (CFDB)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48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Resolved </a:t>
            </a:r>
            <a:r>
              <a:rPr lang="en-GB" altLang="en-US" smtClean="0"/>
              <a:t>turbulent </a:t>
            </a:r>
            <a:r>
              <a:rPr lang="en-GB" altLang="en-US"/>
              <a:t>kinetic </a:t>
            </a:r>
            <a:r>
              <a:rPr lang="en-GB" altLang="en-US" smtClean="0"/>
              <a:t>energy – </a:t>
            </a:r>
            <a:r>
              <a:rPr lang="en-GB" altLang="en-US" smtClean="0">
                <a:solidFill>
                  <a:srgbClr val="FF0000"/>
                </a:solidFill>
              </a:rPr>
              <a:t>baseline</a:t>
            </a:r>
            <a:r>
              <a:rPr lang="en-GB" altLang="en-US" smtClean="0"/>
              <a:t> methods</a:t>
            </a:r>
            <a:endParaRPr lang="en-GB" altLang="en-US"/>
          </a:p>
        </p:txBody>
      </p:sp>
      <p:pic>
        <p:nvPicPr>
          <p:cNvPr id="154627" name="Picture 3" descr="wing_crossflow_x040_k_ex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4472" y="1412776"/>
            <a:ext cx="2179391" cy="14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29" name="Picture 5" descr="wing_crossflow_x060_k_ex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4370" y="2975181"/>
            <a:ext cx="2179391" cy="14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31" name="Picture 7" descr="wing_crossflow_x080_k_ex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4472" y="4564126"/>
            <a:ext cx="2179391" cy="14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33" name="Text Box 9"/>
          <p:cNvSpPr txBox="1">
            <a:spLocks noChangeArrowheads="1"/>
          </p:cNvSpPr>
          <p:nvPr/>
        </p:nvSpPr>
        <p:spPr bwMode="auto">
          <a:xfrm rot="16200000">
            <a:off x="496368" y="2022457"/>
            <a:ext cx="1081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52488">
              <a:defRPr>
                <a:solidFill>
                  <a:schemeClr val="tx1"/>
                </a:solidFill>
                <a:latin typeface="Arial" charset="0"/>
              </a:defRPr>
            </a:lvl1pPr>
            <a:lvl2pPr defTabSz="852488">
              <a:defRPr>
                <a:solidFill>
                  <a:schemeClr val="tx1"/>
                </a:solidFill>
                <a:latin typeface="Arial" charset="0"/>
              </a:defRPr>
            </a:lvl2pPr>
            <a:lvl3pPr defTabSz="852488">
              <a:defRPr>
                <a:solidFill>
                  <a:schemeClr val="tx1"/>
                </a:solidFill>
                <a:latin typeface="Arial" charset="0"/>
              </a:defRPr>
            </a:lvl3pPr>
            <a:lvl4pPr defTabSz="852488">
              <a:defRPr>
                <a:solidFill>
                  <a:schemeClr val="tx1"/>
                </a:solidFill>
                <a:latin typeface="Arial" charset="0"/>
              </a:defRPr>
            </a:lvl4pPr>
            <a:lvl5pPr defTabSz="852488">
              <a:defRPr>
                <a:solidFill>
                  <a:schemeClr val="tx1"/>
                </a:solidFill>
                <a:latin typeface="Arial" charset="0"/>
              </a:defRPr>
            </a:lvl5pPr>
            <a:lvl6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 b="0">
                <a:latin typeface="Verdana" pitchFamily="34" charset="0"/>
              </a:rPr>
              <a:t>x/c = 0.4</a:t>
            </a:r>
          </a:p>
        </p:txBody>
      </p:sp>
      <p:sp>
        <p:nvSpPr>
          <p:cNvPr id="154634" name="Text Box 10"/>
          <p:cNvSpPr txBox="1">
            <a:spLocks noChangeArrowheads="1"/>
          </p:cNvSpPr>
          <p:nvPr/>
        </p:nvSpPr>
        <p:spPr bwMode="auto">
          <a:xfrm rot="16200000">
            <a:off x="496368" y="3584861"/>
            <a:ext cx="10810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52488">
              <a:defRPr>
                <a:solidFill>
                  <a:schemeClr val="tx1"/>
                </a:solidFill>
                <a:latin typeface="Arial" charset="0"/>
              </a:defRPr>
            </a:lvl1pPr>
            <a:lvl2pPr defTabSz="852488">
              <a:defRPr>
                <a:solidFill>
                  <a:schemeClr val="tx1"/>
                </a:solidFill>
                <a:latin typeface="Arial" charset="0"/>
              </a:defRPr>
            </a:lvl2pPr>
            <a:lvl3pPr defTabSz="852488">
              <a:defRPr>
                <a:solidFill>
                  <a:schemeClr val="tx1"/>
                </a:solidFill>
                <a:latin typeface="Arial" charset="0"/>
              </a:defRPr>
            </a:lvl3pPr>
            <a:lvl4pPr defTabSz="852488">
              <a:defRPr>
                <a:solidFill>
                  <a:schemeClr val="tx1"/>
                </a:solidFill>
                <a:latin typeface="Arial" charset="0"/>
              </a:defRPr>
            </a:lvl4pPr>
            <a:lvl5pPr defTabSz="852488">
              <a:defRPr>
                <a:solidFill>
                  <a:schemeClr val="tx1"/>
                </a:solidFill>
                <a:latin typeface="Arial" charset="0"/>
              </a:defRPr>
            </a:lvl5pPr>
            <a:lvl6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 b="0">
                <a:latin typeface="Verdana" pitchFamily="34" charset="0"/>
              </a:rPr>
              <a:t>x/c = 0.6</a:t>
            </a:r>
          </a:p>
        </p:txBody>
      </p:sp>
      <p:sp>
        <p:nvSpPr>
          <p:cNvPr id="154635" name="Text Box 11"/>
          <p:cNvSpPr txBox="1">
            <a:spLocks noChangeArrowheads="1"/>
          </p:cNvSpPr>
          <p:nvPr/>
        </p:nvSpPr>
        <p:spPr bwMode="auto">
          <a:xfrm rot="16200000">
            <a:off x="496368" y="5173401"/>
            <a:ext cx="1081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52488">
              <a:defRPr>
                <a:solidFill>
                  <a:schemeClr val="tx1"/>
                </a:solidFill>
                <a:latin typeface="Arial" charset="0"/>
              </a:defRPr>
            </a:lvl1pPr>
            <a:lvl2pPr defTabSz="852488">
              <a:defRPr>
                <a:solidFill>
                  <a:schemeClr val="tx1"/>
                </a:solidFill>
                <a:latin typeface="Arial" charset="0"/>
              </a:defRPr>
            </a:lvl2pPr>
            <a:lvl3pPr defTabSz="852488">
              <a:defRPr>
                <a:solidFill>
                  <a:schemeClr val="tx1"/>
                </a:solidFill>
                <a:latin typeface="Arial" charset="0"/>
              </a:defRPr>
            </a:lvl3pPr>
            <a:lvl4pPr defTabSz="852488">
              <a:defRPr>
                <a:solidFill>
                  <a:schemeClr val="tx1"/>
                </a:solidFill>
                <a:latin typeface="Arial" charset="0"/>
              </a:defRPr>
            </a:lvl4pPr>
            <a:lvl5pPr defTabSz="852488">
              <a:defRPr>
                <a:solidFill>
                  <a:schemeClr val="tx1"/>
                </a:solidFill>
                <a:latin typeface="Arial" charset="0"/>
              </a:defRPr>
            </a:lvl5pPr>
            <a:lvl6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 b="0">
                <a:latin typeface="Verdana" pitchFamily="34" charset="0"/>
              </a:rPr>
              <a:t>x/c = 0.8</a:t>
            </a:r>
          </a:p>
        </p:txBody>
      </p:sp>
      <p:sp>
        <p:nvSpPr>
          <p:cNvPr id="154636" name="Text Box 12"/>
          <p:cNvSpPr txBox="1">
            <a:spLocks noChangeArrowheads="1"/>
          </p:cNvSpPr>
          <p:nvPr/>
        </p:nvSpPr>
        <p:spPr bwMode="auto">
          <a:xfrm>
            <a:off x="1330152" y="6126957"/>
            <a:ext cx="21680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52488">
              <a:defRPr>
                <a:solidFill>
                  <a:schemeClr val="tx1"/>
                </a:solidFill>
                <a:latin typeface="Arial" charset="0"/>
              </a:defRPr>
            </a:lvl1pPr>
            <a:lvl2pPr defTabSz="852488">
              <a:defRPr>
                <a:solidFill>
                  <a:schemeClr val="tx1"/>
                </a:solidFill>
                <a:latin typeface="Arial" charset="0"/>
              </a:defRPr>
            </a:lvl2pPr>
            <a:lvl3pPr defTabSz="852488">
              <a:defRPr>
                <a:solidFill>
                  <a:schemeClr val="tx1"/>
                </a:solidFill>
                <a:latin typeface="Arial" charset="0"/>
              </a:defRPr>
            </a:lvl3pPr>
            <a:lvl4pPr defTabSz="852488">
              <a:defRPr>
                <a:solidFill>
                  <a:schemeClr val="tx1"/>
                </a:solidFill>
                <a:latin typeface="Arial" charset="0"/>
              </a:defRPr>
            </a:lvl4pPr>
            <a:lvl5pPr defTabSz="852488">
              <a:defRPr>
                <a:solidFill>
                  <a:schemeClr val="tx1"/>
                </a:solidFill>
                <a:latin typeface="Arial" charset="0"/>
              </a:defRPr>
            </a:lvl5pPr>
            <a:lvl6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 b="0" smtClean="0">
                <a:latin typeface="Verdana" pitchFamily="34" charset="0"/>
              </a:rPr>
              <a:t>Experiment (HWA)</a:t>
            </a:r>
            <a:endParaRPr lang="en-GB" altLang="en-US" sz="1800" b="0">
              <a:latin typeface="Verdana" pitchFamily="34" charset="0"/>
            </a:endParaRPr>
          </a:p>
        </p:txBody>
      </p:sp>
      <p:sp>
        <p:nvSpPr>
          <p:cNvPr id="154637" name="Text Box 13"/>
          <p:cNvSpPr txBox="1">
            <a:spLocks noChangeArrowheads="1"/>
          </p:cNvSpPr>
          <p:nvPr/>
        </p:nvSpPr>
        <p:spPr bwMode="auto">
          <a:xfrm>
            <a:off x="3843959" y="6129319"/>
            <a:ext cx="17438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52488">
              <a:defRPr>
                <a:solidFill>
                  <a:schemeClr val="tx1"/>
                </a:solidFill>
                <a:latin typeface="Arial" charset="0"/>
              </a:defRPr>
            </a:lvl1pPr>
            <a:lvl2pPr defTabSz="852488">
              <a:defRPr>
                <a:solidFill>
                  <a:schemeClr val="tx1"/>
                </a:solidFill>
                <a:latin typeface="Arial" charset="0"/>
              </a:defRPr>
            </a:lvl2pPr>
            <a:lvl3pPr defTabSz="852488">
              <a:defRPr>
                <a:solidFill>
                  <a:schemeClr val="tx1"/>
                </a:solidFill>
                <a:latin typeface="Arial" charset="0"/>
              </a:defRPr>
            </a:lvl3pPr>
            <a:lvl4pPr defTabSz="852488">
              <a:defRPr>
                <a:solidFill>
                  <a:schemeClr val="tx1"/>
                </a:solidFill>
                <a:latin typeface="Arial" charset="0"/>
              </a:defRPr>
            </a:lvl4pPr>
            <a:lvl5pPr defTabSz="852488">
              <a:defRPr>
                <a:solidFill>
                  <a:schemeClr val="tx1"/>
                </a:solidFill>
                <a:latin typeface="Arial" charset="0"/>
              </a:defRPr>
            </a:lvl5pPr>
            <a:lvl6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 b="0" smtClean="0">
                <a:latin typeface="Verdana" pitchFamily="34" charset="0"/>
              </a:rPr>
              <a:t>NLR SST-DDES</a:t>
            </a:r>
            <a:endParaRPr lang="en-GB" altLang="en-US" sz="1800" b="0">
              <a:latin typeface="Verdana" pitchFamily="34" charset="0"/>
            </a:endParaRPr>
          </a:p>
        </p:txBody>
      </p:sp>
      <p:pic>
        <p:nvPicPr>
          <p:cNvPr id="154638" name="Picture 14" descr="wing_crossflow_x040_k_NLR_SSTDD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897" y="1413590"/>
            <a:ext cx="2160000" cy="149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39" name="Picture 15" descr="wing_crossflow_x060_k_NLR_SSTDD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2975181"/>
            <a:ext cx="2160000" cy="149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41" name="Picture 17" descr="wing_crossflow_x080_k_NLR_SSTDD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4564126"/>
            <a:ext cx="2160000" cy="149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3" y="1413590"/>
            <a:ext cx="2160827" cy="149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3" y="2975181"/>
            <a:ext cx="2160827" cy="149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3" y="4564126"/>
            <a:ext cx="2160827" cy="149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6129231" y="6129318"/>
            <a:ext cx="17826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52488">
              <a:defRPr>
                <a:solidFill>
                  <a:schemeClr val="tx1"/>
                </a:solidFill>
                <a:latin typeface="Arial" charset="0"/>
              </a:defRPr>
            </a:lvl1pPr>
            <a:lvl2pPr defTabSz="852488">
              <a:defRPr>
                <a:solidFill>
                  <a:schemeClr val="tx1"/>
                </a:solidFill>
                <a:latin typeface="Arial" charset="0"/>
              </a:defRPr>
            </a:lvl2pPr>
            <a:lvl3pPr defTabSz="852488">
              <a:defRPr>
                <a:solidFill>
                  <a:schemeClr val="tx1"/>
                </a:solidFill>
                <a:latin typeface="Arial" charset="0"/>
              </a:defRPr>
            </a:lvl3pPr>
            <a:lvl4pPr defTabSz="852488">
              <a:defRPr>
                <a:solidFill>
                  <a:schemeClr val="tx1"/>
                </a:solidFill>
                <a:latin typeface="Arial" charset="0"/>
              </a:defRPr>
            </a:lvl4pPr>
            <a:lvl5pPr defTabSz="852488">
              <a:defRPr>
                <a:solidFill>
                  <a:schemeClr val="tx1"/>
                </a:solidFill>
                <a:latin typeface="Arial" charset="0"/>
              </a:defRPr>
            </a:lvl5pPr>
            <a:lvl6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 b="0" smtClean="0">
                <a:latin typeface="Verdana" pitchFamily="34" charset="0"/>
              </a:rPr>
              <a:t>CFDB SA-DDES</a:t>
            </a:r>
            <a:endParaRPr lang="en-GB" altLang="en-US" sz="1800" b="0">
              <a:latin typeface="Verdana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788024" y="1556792"/>
            <a:ext cx="3857999" cy="895436"/>
            <a:chOff x="5004048" y="3181636"/>
            <a:chExt cx="3857999" cy="895436"/>
          </a:xfrm>
        </p:grpSpPr>
        <p:sp>
          <p:nvSpPr>
            <p:cNvPr id="24" name="TextBox 23"/>
            <p:cNvSpPr txBox="1"/>
            <p:nvPr/>
          </p:nvSpPr>
          <p:spPr>
            <a:xfrm>
              <a:off x="6505761" y="3181636"/>
              <a:ext cx="2356286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mtClean="0"/>
                <a:t>no resolved turbulence</a:t>
              </a:r>
              <a:endParaRPr lang="en-GB"/>
            </a:p>
          </p:txBody>
        </p:sp>
        <p:cxnSp>
          <p:nvCxnSpPr>
            <p:cNvPr id="25" name="Straight Arrow Connector 24"/>
            <p:cNvCxnSpPr>
              <a:stCxn id="24" idx="2"/>
            </p:cNvCxnSpPr>
            <p:nvPr/>
          </p:nvCxnSpPr>
          <p:spPr>
            <a:xfrm flipH="1">
              <a:off x="7308304" y="3550968"/>
              <a:ext cx="375600" cy="526104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4" idx="2"/>
            </p:cNvCxnSpPr>
            <p:nvPr/>
          </p:nvCxnSpPr>
          <p:spPr>
            <a:xfrm flipH="1">
              <a:off x="5004048" y="3550968"/>
              <a:ext cx="2679856" cy="526104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874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Resolved </a:t>
            </a:r>
            <a:r>
              <a:rPr lang="en-GB" altLang="en-US" smtClean="0"/>
              <a:t>turbulent </a:t>
            </a:r>
            <a:r>
              <a:rPr lang="en-GB" altLang="en-US"/>
              <a:t>kinetic </a:t>
            </a:r>
            <a:r>
              <a:rPr lang="en-GB" altLang="en-US" smtClean="0"/>
              <a:t>energy – </a:t>
            </a:r>
            <a:r>
              <a:rPr lang="en-GB" altLang="en-US" smtClean="0">
                <a:solidFill>
                  <a:srgbClr val="FF0000"/>
                </a:solidFill>
              </a:rPr>
              <a:t>GAM</a:t>
            </a:r>
            <a:r>
              <a:rPr lang="en-GB" altLang="en-US" smtClean="0"/>
              <a:t> methods</a:t>
            </a:r>
            <a:endParaRPr lang="en-GB" altLang="en-US"/>
          </a:p>
        </p:txBody>
      </p:sp>
      <p:pic>
        <p:nvPicPr>
          <p:cNvPr id="154627" name="Picture 3" descr="wing_crossflow_x040_k_ex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4472" y="1412776"/>
            <a:ext cx="2179391" cy="14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29" name="Picture 5" descr="wing_crossflow_x060_k_ex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4370" y="2975181"/>
            <a:ext cx="2179391" cy="14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31" name="Picture 7" descr="wing_crossflow_x080_k_ex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4472" y="4564126"/>
            <a:ext cx="2179391" cy="14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33" name="Text Box 9"/>
          <p:cNvSpPr txBox="1">
            <a:spLocks noChangeArrowheads="1"/>
          </p:cNvSpPr>
          <p:nvPr/>
        </p:nvSpPr>
        <p:spPr bwMode="auto">
          <a:xfrm rot="16200000">
            <a:off x="496368" y="2022457"/>
            <a:ext cx="1081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52488">
              <a:defRPr>
                <a:solidFill>
                  <a:schemeClr val="tx1"/>
                </a:solidFill>
                <a:latin typeface="Arial" charset="0"/>
              </a:defRPr>
            </a:lvl1pPr>
            <a:lvl2pPr defTabSz="852488">
              <a:defRPr>
                <a:solidFill>
                  <a:schemeClr val="tx1"/>
                </a:solidFill>
                <a:latin typeface="Arial" charset="0"/>
              </a:defRPr>
            </a:lvl2pPr>
            <a:lvl3pPr defTabSz="852488">
              <a:defRPr>
                <a:solidFill>
                  <a:schemeClr val="tx1"/>
                </a:solidFill>
                <a:latin typeface="Arial" charset="0"/>
              </a:defRPr>
            </a:lvl3pPr>
            <a:lvl4pPr defTabSz="852488">
              <a:defRPr>
                <a:solidFill>
                  <a:schemeClr val="tx1"/>
                </a:solidFill>
                <a:latin typeface="Arial" charset="0"/>
              </a:defRPr>
            </a:lvl4pPr>
            <a:lvl5pPr defTabSz="852488">
              <a:defRPr>
                <a:solidFill>
                  <a:schemeClr val="tx1"/>
                </a:solidFill>
                <a:latin typeface="Arial" charset="0"/>
              </a:defRPr>
            </a:lvl5pPr>
            <a:lvl6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 b="0">
                <a:latin typeface="Verdana" pitchFamily="34" charset="0"/>
              </a:rPr>
              <a:t>x/c = 0.4</a:t>
            </a:r>
          </a:p>
        </p:txBody>
      </p:sp>
      <p:sp>
        <p:nvSpPr>
          <p:cNvPr id="154634" name="Text Box 10"/>
          <p:cNvSpPr txBox="1">
            <a:spLocks noChangeArrowheads="1"/>
          </p:cNvSpPr>
          <p:nvPr/>
        </p:nvSpPr>
        <p:spPr bwMode="auto">
          <a:xfrm rot="16200000">
            <a:off x="496368" y="3584861"/>
            <a:ext cx="10810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52488">
              <a:defRPr>
                <a:solidFill>
                  <a:schemeClr val="tx1"/>
                </a:solidFill>
                <a:latin typeface="Arial" charset="0"/>
              </a:defRPr>
            </a:lvl1pPr>
            <a:lvl2pPr defTabSz="852488">
              <a:defRPr>
                <a:solidFill>
                  <a:schemeClr val="tx1"/>
                </a:solidFill>
                <a:latin typeface="Arial" charset="0"/>
              </a:defRPr>
            </a:lvl2pPr>
            <a:lvl3pPr defTabSz="852488">
              <a:defRPr>
                <a:solidFill>
                  <a:schemeClr val="tx1"/>
                </a:solidFill>
                <a:latin typeface="Arial" charset="0"/>
              </a:defRPr>
            </a:lvl3pPr>
            <a:lvl4pPr defTabSz="852488">
              <a:defRPr>
                <a:solidFill>
                  <a:schemeClr val="tx1"/>
                </a:solidFill>
                <a:latin typeface="Arial" charset="0"/>
              </a:defRPr>
            </a:lvl4pPr>
            <a:lvl5pPr defTabSz="852488">
              <a:defRPr>
                <a:solidFill>
                  <a:schemeClr val="tx1"/>
                </a:solidFill>
                <a:latin typeface="Arial" charset="0"/>
              </a:defRPr>
            </a:lvl5pPr>
            <a:lvl6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 b="0">
                <a:latin typeface="Verdana" pitchFamily="34" charset="0"/>
              </a:rPr>
              <a:t>x/c = 0.6</a:t>
            </a:r>
          </a:p>
        </p:txBody>
      </p:sp>
      <p:sp>
        <p:nvSpPr>
          <p:cNvPr id="154635" name="Text Box 11"/>
          <p:cNvSpPr txBox="1">
            <a:spLocks noChangeArrowheads="1"/>
          </p:cNvSpPr>
          <p:nvPr/>
        </p:nvSpPr>
        <p:spPr bwMode="auto">
          <a:xfrm rot="16200000">
            <a:off x="496368" y="5173401"/>
            <a:ext cx="1081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52488">
              <a:defRPr>
                <a:solidFill>
                  <a:schemeClr val="tx1"/>
                </a:solidFill>
                <a:latin typeface="Arial" charset="0"/>
              </a:defRPr>
            </a:lvl1pPr>
            <a:lvl2pPr defTabSz="852488">
              <a:defRPr>
                <a:solidFill>
                  <a:schemeClr val="tx1"/>
                </a:solidFill>
                <a:latin typeface="Arial" charset="0"/>
              </a:defRPr>
            </a:lvl2pPr>
            <a:lvl3pPr defTabSz="852488">
              <a:defRPr>
                <a:solidFill>
                  <a:schemeClr val="tx1"/>
                </a:solidFill>
                <a:latin typeface="Arial" charset="0"/>
              </a:defRPr>
            </a:lvl3pPr>
            <a:lvl4pPr defTabSz="852488">
              <a:defRPr>
                <a:solidFill>
                  <a:schemeClr val="tx1"/>
                </a:solidFill>
                <a:latin typeface="Arial" charset="0"/>
              </a:defRPr>
            </a:lvl4pPr>
            <a:lvl5pPr defTabSz="852488">
              <a:defRPr>
                <a:solidFill>
                  <a:schemeClr val="tx1"/>
                </a:solidFill>
                <a:latin typeface="Arial" charset="0"/>
              </a:defRPr>
            </a:lvl5pPr>
            <a:lvl6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 b="0">
                <a:latin typeface="Verdana" pitchFamily="34" charset="0"/>
              </a:rPr>
              <a:t>x/c = 0.8</a:t>
            </a:r>
          </a:p>
        </p:txBody>
      </p:sp>
      <p:sp>
        <p:nvSpPr>
          <p:cNvPr id="154636" name="Text Box 12"/>
          <p:cNvSpPr txBox="1">
            <a:spLocks noChangeArrowheads="1"/>
          </p:cNvSpPr>
          <p:nvPr/>
        </p:nvSpPr>
        <p:spPr bwMode="auto">
          <a:xfrm>
            <a:off x="1330151" y="6126957"/>
            <a:ext cx="21680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52488">
              <a:defRPr>
                <a:solidFill>
                  <a:schemeClr val="tx1"/>
                </a:solidFill>
                <a:latin typeface="Arial" charset="0"/>
              </a:defRPr>
            </a:lvl1pPr>
            <a:lvl2pPr defTabSz="852488">
              <a:defRPr>
                <a:solidFill>
                  <a:schemeClr val="tx1"/>
                </a:solidFill>
                <a:latin typeface="Arial" charset="0"/>
              </a:defRPr>
            </a:lvl2pPr>
            <a:lvl3pPr defTabSz="852488">
              <a:defRPr>
                <a:solidFill>
                  <a:schemeClr val="tx1"/>
                </a:solidFill>
                <a:latin typeface="Arial" charset="0"/>
              </a:defRPr>
            </a:lvl3pPr>
            <a:lvl4pPr defTabSz="852488">
              <a:defRPr>
                <a:solidFill>
                  <a:schemeClr val="tx1"/>
                </a:solidFill>
                <a:latin typeface="Arial" charset="0"/>
              </a:defRPr>
            </a:lvl4pPr>
            <a:lvl5pPr defTabSz="852488">
              <a:defRPr>
                <a:solidFill>
                  <a:schemeClr val="tx1"/>
                </a:solidFill>
                <a:latin typeface="Arial" charset="0"/>
              </a:defRPr>
            </a:lvl5pPr>
            <a:lvl6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>
                <a:latin typeface="Verdana" pitchFamily="34" charset="0"/>
              </a:rPr>
              <a:t>Experiment (HWA)</a:t>
            </a:r>
            <a:endParaRPr lang="en-GB" altLang="en-US" sz="1800" b="0">
              <a:latin typeface="Verdana" pitchFamily="34" charset="0"/>
            </a:endParaRPr>
          </a:p>
        </p:txBody>
      </p:sp>
      <p:sp>
        <p:nvSpPr>
          <p:cNvPr id="154637" name="Text Box 13"/>
          <p:cNvSpPr txBox="1">
            <a:spLocks noChangeArrowheads="1"/>
          </p:cNvSpPr>
          <p:nvPr/>
        </p:nvSpPr>
        <p:spPr bwMode="auto">
          <a:xfrm>
            <a:off x="3749576" y="6129319"/>
            <a:ext cx="19326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52488">
              <a:defRPr>
                <a:solidFill>
                  <a:schemeClr val="tx1"/>
                </a:solidFill>
                <a:latin typeface="Arial" charset="0"/>
              </a:defRPr>
            </a:lvl1pPr>
            <a:lvl2pPr defTabSz="852488">
              <a:defRPr>
                <a:solidFill>
                  <a:schemeClr val="tx1"/>
                </a:solidFill>
                <a:latin typeface="Arial" charset="0"/>
              </a:defRPr>
            </a:lvl2pPr>
            <a:lvl3pPr defTabSz="852488">
              <a:defRPr>
                <a:solidFill>
                  <a:schemeClr val="tx1"/>
                </a:solidFill>
                <a:latin typeface="Arial" charset="0"/>
              </a:defRPr>
            </a:lvl3pPr>
            <a:lvl4pPr defTabSz="852488">
              <a:defRPr>
                <a:solidFill>
                  <a:schemeClr val="tx1"/>
                </a:solidFill>
                <a:latin typeface="Arial" charset="0"/>
              </a:defRPr>
            </a:lvl4pPr>
            <a:lvl5pPr defTabSz="852488">
              <a:defRPr>
                <a:solidFill>
                  <a:schemeClr val="tx1"/>
                </a:solidFill>
                <a:latin typeface="Arial" charset="0"/>
              </a:defRPr>
            </a:lvl5pPr>
            <a:lvl6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 b="0" smtClean="0">
                <a:latin typeface="Verdana" pitchFamily="34" charset="0"/>
              </a:rPr>
              <a:t>NLR HPF DX-LES</a:t>
            </a:r>
            <a:endParaRPr lang="en-GB" altLang="en-US" sz="1800" b="0">
              <a:latin typeface="Verdana" pitchFamily="34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6004198" y="6129318"/>
            <a:ext cx="20327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52488">
              <a:defRPr>
                <a:solidFill>
                  <a:schemeClr val="tx1"/>
                </a:solidFill>
                <a:latin typeface="Arial" charset="0"/>
              </a:defRPr>
            </a:lvl1pPr>
            <a:lvl2pPr defTabSz="852488">
              <a:defRPr>
                <a:solidFill>
                  <a:schemeClr val="tx1"/>
                </a:solidFill>
                <a:latin typeface="Arial" charset="0"/>
              </a:defRPr>
            </a:lvl2pPr>
            <a:lvl3pPr defTabSz="852488">
              <a:defRPr>
                <a:solidFill>
                  <a:schemeClr val="tx1"/>
                </a:solidFill>
                <a:latin typeface="Arial" charset="0"/>
              </a:defRPr>
            </a:lvl3pPr>
            <a:lvl4pPr defTabSz="852488">
              <a:defRPr>
                <a:solidFill>
                  <a:schemeClr val="tx1"/>
                </a:solidFill>
                <a:latin typeface="Arial" charset="0"/>
              </a:defRPr>
            </a:lvl4pPr>
            <a:lvl5pPr defTabSz="852488">
              <a:defRPr>
                <a:solidFill>
                  <a:schemeClr val="tx1"/>
                </a:solidFill>
                <a:latin typeface="Arial" charset="0"/>
              </a:defRPr>
            </a:lvl5pPr>
            <a:lvl6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 b="0" smtClean="0">
                <a:latin typeface="Verdana" pitchFamily="34" charset="0"/>
              </a:rPr>
              <a:t>CFDB SA-</a:t>
            </a:r>
            <a:r>
              <a:rPr lang="el-GR" altLang="en-US" sz="1800" b="0" smtClean="0">
                <a:latin typeface="Verdana" pitchFamily="34" charset="0"/>
              </a:rPr>
              <a:t>σ</a:t>
            </a:r>
            <a:r>
              <a:rPr lang="nl-NL" altLang="en-US" sz="1800" b="0" smtClean="0">
                <a:latin typeface="Verdana" pitchFamily="34" charset="0"/>
              </a:rPr>
              <a:t>-</a:t>
            </a:r>
            <a:r>
              <a:rPr lang="en-GB" altLang="en-US" sz="1800" b="0" smtClean="0">
                <a:latin typeface="Verdana" pitchFamily="34" charset="0"/>
              </a:rPr>
              <a:t>DDES</a:t>
            </a:r>
            <a:endParaRPr lang="en-GB" altLang="en-US" sz="1800" b="0">
              <a:latin typeface="Verdana" pitchFamily="34" charset="0"/>
            </a:endParaRPr>
          </a:p>
        </p:txBody>
      </p:sp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1" y="1412775"/>
            <a:ext cx="2160827" cy="14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1" y="2975181"/>
            <a:ext cx="2160827" cy="14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1" y="4562966"/>
            <a:ext cx="2160827" cy="14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wing_crossflow_x040_k_NLR_HPFXLES_del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6000" y="1412775"/>
            <a:ext cx="2160000" cy="14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7" descr="wing_crossflow_x060_k_NLR_HPFXLES_dela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6000" y="2975181"/>
            <a:ext cx="2160000" cy="14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9" descr="wing_crossflow_x080_k_NLR_HPFXLES_del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000" y="4562966"/>
            <a:ext cx="2161177" cy="14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788027" y="1556792"/>
            <a:ext cx="4183921" cy="895436"/>
            <a:chOff x="5004051" y="3181636"/>
            <a:chExt cx="4183921" cy="895436"/>
          </a:xfrm>
        </p:grpSpPr>
        <p:sp>
          <p:nvSpPr>
            <p:cNvPr id="19" name="TextBox 18"/>
            <p:cNvSpPr txBox="1"/>
            <p:nvPr/>
          </p:nvSpPr>
          <p:spPr>
            <a:xfrm>
              <a:off x="6179841" y="3181636"/>
              <a:ext cx="3008131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mtClean="0"/>
                <a:t>improved resolved </a:t>
              </a:r>
              <a:r>
                <a:rPr lang="en-GB" smtClean="0"/>
                <a:t>turbulence</a:t>
              </a:r>
              <a:endParaRPr lang="en-GB"/>
            </a:p>
          </p:txBody>
        </p:sp>
        <p:cxnSp>
          <p:nvCxnSpPr>
            <p:cNvPr id="20" name="Straight Arrow Connector 19"/>
            <p:cNvCxnSpPr>
              <a:stCxn id="19" idx="2"/>
            </p:cNvCxnSpPr>
            <p:nvPr/>
          </p:nvCxnSpPr>
          <p:spPr>
            <a:xfrm flipH="1">
              <a:off x="7308307" y="3550968"/>
              <a:ext cx="375600" cy="526104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9" idx="2"/>
            </p:cNvCxnSpPr>
            <p:nvPr/>
          </p:nvCxnSpPr>
          <p:spPr>
            <a:xfrm flipH="1">
              <a:off x="5004051" y="3550968"/>
              <a:ext cx="2679856" cy="526104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19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Time-averaged </a:t>
            </a:r>
            <a:r>
              <a:rPr lang="en-GB" altLang="en-US"/>
              <a:t>velocity </a:t>
            </a:r>
            <a:r>
              <a:rPr lang="en-GB" altLang="en-US" smtClean="0"/>
              <a:t>field – </a:t>
            </a:r>
            <a:r>
              <a:rPr lang="en-GB" altLang="en-US" smtClean="0">
                <a:solidFill>
                  <a:srgbClr val="FF0000"/>
                </a:solidFill>
              </a:rPr>
              <a:t>baseline</a:t>
            </a:r>
            <a:r>
              <a:rPr lang="en-GB" altLang="en-US" smtClean="0"/>
              <a:t> methods</a:t>
            </a:r>
            <a:endParaRPr lang="en-GB" altLang="en-US"/>
          </a:p>
        </p:txBody>
      </p:sp>
      <p:sp>
        <p:nvSpPr>
          <p:cNvPr id="154636" name="Text Box 12"/>
          <p:cNvSpPr txBox="1">
            <a:spLocks noChangeArrowheads="1"/>
          </p:cNvSpPr>
          <p:nvPr/>
        </p:nvSpPr>
        <p:spPr bwMode="auto">
          <a:xfrm>
            <a:off x="1409083" y="6126957"/>
            <a:ext cx="2010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52488">
              <a:defRPr>
                <a:solidFill>
                  <a:schemeClr val="tx1"/>
                </a:solidFill>
                <a:latin typeface="Arial" charset="0"/>
              </a:defRPr>
            </a:lvl1pPr>
            <a:lvl2pPr defTabSz="852488">
              <a:defRPr>
                <a:solidFill>
                  <a:schemeClr val="tx1"/>
                </a:solidFill>
                <a:latin typeface="Arial" charset="0"/>
              </a:defRPr>
            </a:lvl2pPr>
            <a:lvl3pPr defTabSz="852488">
              <a:defRPr>
                <a:solidFill>
                  <a:schemeClr val="tx1"/>
                </a:solidFill>
                <a:latin typeface="Arial" charset="0"/>
              </a:defRPr>
            </a:lvl3pPr>
            <a:lvl4pPr defTabSz="852488">
              <a:defRPr>
                <a:solidFill>
                  <a:schemeClr val="tx1"/>
                </a:solidFill>
                <a:latin typeface="Arial" charset="0"/>
              </a:defRPr>
            </a:lvl4pPr>
            <a:lvl5pPr defTabSz="852488">
              <a:defRPr>
                <a:solidFill>
                  <a:schemeClr val="tx1"/>
                </a:solidFill>
                <a:latin typeface="Arial" charset="0"/>
              </a:defRPr>
            </a:lvl5pPr>
            <a:lvl6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 b="0" smtClean="0">
                <a:latin typeface="Verdana" pitchFamily="34" charset="0"/>
              </a:rPr>
              <a:t>Experiment (PIV)</a:t>
            </a:r>
            <a:endParaRPr lang="en-GB" altLang="en-US" sz="1800" b="0">
              <a:latin typeface="Verdana" pitchFamily="34" charset="0"/>
            </a:endParaRPr>
          </a:p>
        </p:txBody>
      </p:sp>
      <p:sp>
        <p:nvSpPr>
          <p:cNvPr id="154637" name="Text Box 13"/>
          <p:cNvSpPr txBox="1">
            <a:spLocks noChangeArrowheads="1"/>
          </p:cNvSpPr>
          <p:nvPr/>
        </p:nvSpPr>
        <p:spPr bwMode="auto">
          <a:xfrm>
            <a:off x="3843959" y="6129319"/>
            <a:ext cx="17438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52488">
              <a:defRPr>
                <a:solidFill>
                  <a:schemeClr val="tx1"/>
                </a:solidFill>
                <a:latin typeface="Arial" charset="0"/>
              </a:defRPr>
            </a:lvl1pPr>
            <a:lvl2pPr defTabSz="852488">
              <a:defRPr>
                <a:solidFill>
                  <a:schemeClr val="tx1"/>
                </a:solidFill>
                <a:latin typeface="Arial" charset="0"/>
              </a:defRPr>
            </a:lvl2pPr>
            <a:lvl3pPr defTabSz="852488">
              <a:defRPr>
                <a:solidFill>
                  <a:schemeClr val="tx1"/>
                </a:solidFill>
                <a:latin typeface="Arial" charset="0"/>
              </a:defRPr>
            </a:lvl3pPr>
            <a:lvl4pPr defTabSz="852488">
              <a:defRPr>
                <a:solidFill>
                  <a:schemeClr val="tx1"/>
                </a:solidFill>
                <a:latin typeface="Arial" charset="0"/>
              </a:defRPr>
            </a:lvl4pPr>
            <a:lvl5pPr defTabSz="852488">
              <a:defRPr>
                <a:solidFill>
                  <a:schemeClr val="tx1"/>
                </a:solidFill>
                <a:latin typeface="Arial" charset="0"/>
              </a:defRPr>
            </a:lvl5pPr>
            <a:lvl6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 b="0" smtClean="0">
                <a:latin typeface="Verdana" pitchFamily="34" charset="0"/>
              </a:rPr>
              <a:t>NLR SST-DDES</a:t>
            </a:r>
            <a:endParaRPr lang="en-GB" altLang="en-US" sz="1800" b="0">
              <a:latin typeface="Verdana" pitchFamily="34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6129231" y="6129318"/>
            <a:ext cx="17826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52488">
              <a:defRPr>
                <a:solidFill>
                  <a:schemeClr val="tx1"/>
                </a:solidFill>
                <a:latin typeface="Arial" charset="0"/>
              </a:defRPr>
            </a:lvl1pPr>
            <a:lvl2pPr defTabSz="852488">
              <a:defRPr>
                <a:solidFill>
                  <a:schemeClr val="tx1"/>
                </a:solidFill>
                <a:latin typeface="Arial" charset="0"/>
              </a:defRPr>
            </a:lvl2pPr>
            <a:lvl3pPr defTabSz="852488">
              <a:defRPr>
                <a:solidFill>
                  <a:schemeClr val="tx1"/>
                </a:solidFill>
                <a:latin typeface="Arial" charset="0"/>
              </a:defRPr>
            </a:lvl3pPr>
            <a:lvl4pPr defTabSz="852488">
              <a:defRPr>
                <a:solidFill>
                  <a:schemeClr val="tx1"/>
                </a:solidFill>
                <a:latin typeface="Arial" charset="0"/>
              </a:defRPr>
            </a:lvl4pPr>
            <a:lvl5pPr defTabSz="852488">
              <a:defRPr>
                <a:solidFill>
                  <a:schemeClr val="tx1"/>
                </a:solidFill>
                <a:latin typeface="Arial" charset="0"/>
              </a:defRPr>
            </a:lvl5pPr>
            <a:lvl6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 b="0" smtClean="0">
                <a:latin typeface="Verdana" pitchFamily="34" charset="0"/>
              </a:rPr>
              <a:t>CFDB SA-DDES</a:t>
            </a:r>
            <a:endParaRPr lang="en-GB" altLang="en-US" sz="1800" b="0">
              <a:latin typeface="Verdana" pitchFamily="34" charset="0"/>
            </a:endParaRPr>
          </a:p>
        </p:txBody>
      </p:sp>
      <p:sp>
        <p:nvSpPr>
          <p:cNvPr id="154633" name="Text Box 9"/>
          <p:cNvSpPr txBox="1">
            <a:spLocks noChangeArrowheads="1"/>
          </p:cNvSpPr>
          <p:nvPr/>
        </p:nvSpPr>
        <p:spPr bwMode="auto">
          <a:xfrm rot="16200000">
            <a:off x="496368" y="3583282"/>
            <a:ext cx="1081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52488">
              <a:defRPr>
                <a:solidFill>
                  <a:schemeClr val="tx1"/>
                </a:solidFill>
                <a:latin typeface="Arial" charset="0"/>
              </a:defRPr>
            </a:lvl1pPr>
            <a:lvl2pPr defTabSz="852488">
              <a:defRPr>
                <a:solidFill>
                  <a:schemeClr val="tx1"/>
                </a:solidFill>
                <a:latin typeface="Arial" charset="0"/>
              </a:defRPr>
            </a:lvl2pPr>
            <a:lvl3pPr defTabSz="852488">
              <a:defRPr>
                <a:solidFill>
                  <a:schemeClr val="tx1"/>
                </a:solidFill>
                <a:latin typeface="Arial" charset="0"/>
              </a:defRPr>
            </a:lvl3pPr>
            <a:lvl4pPr defTabSz="852488">
              <a:defRPr>
                <a:solidFill>
                  <a:schemeClr val="tx1"/>
                </a:solidFill>
                <a:latin typeface="Arial" charset="0"/>
              </a:defRPr>
            </a:lvl4pPr>
            <a:lvl5pPr defTabSz="852488">
              <a:defRPr>
                <a:solidFill>
                  <a:schemeClr val="tx1"/>
                </a:solidFill>
                <a:latin typeface="Arial" charset="0"/>
              </a:defRPr>
            </a:lvl5pPr>
            <a:lvl6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 b="0">
                <a:latin typeface="Verdana" pitchFamily="34" charset="0"/>
              </a:rPr>
              <a:t>x/c = 0.4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3751" y="2973600"/>
            <a:ext cx="2160827" cy="14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482" y="2973600"/>
            <a:ext cx="2160827" cy="14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1" y="2973600"/>
            <a:ext cx="2160826" cy="149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34" name="Text Box 10"/>
          <p:cNvSpPr txBox="1">
            <a:spLocks noChangeArrowheads="1"/>
          </p:cNvSpPr>
          <p:nvPr/>
        </p:nvSpPr>
        <p:spPr bwMode="auto">
          <a:xfrm rot="16200000">
            <a:off x="496368" y="5174480"/>
            <a:ext cx="10810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52488">
              <a:defRPr>
                <a:solidFill>
                  <a:schemeClr val="tx1"/>
                </a:solidFill>
                <a:latin typeface="Arial" charset="0"/>
              </a:defRPr>
            </a:lvl1pPr>
            <a:lvl2pPr defTabSz="852488">
              <a:defRPr>
                <a:solidFill>
                  <a:schemeClr val="tx1"/>
                </a:solidFill>
                <a:latin typeface="Arial" charset="0"/>
              </a:defRPr>
            </a:lvl2pPr>
            <a:lvl3pPr defTabSz="852488">
              <a:defRPr>
                <a:solidFill>
                  <a:schemeClr val="tx1"/>
                </a:solidFill>
                <a:latin typeface="Arial" charset="0"/>
              </a:defRPr>
            </a:lvl3pPr>
            <a:lvl4pPr defTabSz="852488">
              <a:defRPr>
                <a:solidFill>
                  <a:schemeClr val="tx1"/>
                </a:solidFill>
                <a:latin typeface="Arial" charset="0"/>
              </a:defRPr>
            </a:lvl4pPr>
            <a:lvl5pPr defTabSz="852488">
              <a:defRPr>
                <a:solidFill>
                  <a:schemeClr val="tx1"/>
                </a:solidFill>
                <a:latin typeface="Arial" charset="0"/>
              </a:defRPr>
            </a:lvl5pPr>
            <a:lvl6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 b="0">
                <a:latin typeface="Verdana" pitchFamily="34" charset="0"/>
              </a:rPr>
              <a:t>x/c = 0.6</a:t>
            </a: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3751" y="4564800"/>
            <a:ext cx="2160827" cy="14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482" y="4564800"/>
            <a:ext cx="2160827" cy="14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1" y="4564800"/>
            <a:ext cx="2160826" cy="149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Box 9"/>
          <p:cNvSpPr txBox="1">
            <a:spLocks noChangeArrowheads="1"/>
          </p:cNvSpPr>
          <p:nvPr/>
        </p:nvSpPr>
        <p:spPr bwMode="auto">
          <a:xfrm rot="16200000">
            <a:off x="491088" y="2021276"/>
            <a:ext cx="109164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52488">
              <a:defRPr>
                <a:solidFill>
                  <a:schemeClr val="tx1"/>
                </a:solidFill>
                <a:latin typeface="Arial" charset="0"/>
              </a:defRPr>
            </a:lvl1pPr>
            <a:lvl2pPr defTabSz="852488">
              <a:defRPr>
                <a:solidFill>
                  <a:schemeClr val="tx1"/>
                </a:solidFill>
                <a:latin typeface="Arial" charset="0"/>
              </a:defRPr>
            </a:lvl2pPr>
            <a:lvl3pPr defTabSz="852488">
              <a:defRPr>
                <a:solidFill>
                  <a:schemeClr val="tx1"/>
                </a:solidFill>
                <a:latin typeface="Arial" charset="0"/>
              </a:defRPr>
            </a:lvl3pPr>
            <a:lvl4pPr defTabSz="852488">
              <a:defRPr>
                <a:solidFill>
                  <a:schemeClr val="tx1"/>
                </a:solidFill>
                <a:latin typeface="Arial" charset="0"/>
              </a:defRPr>
            </a:lvl4pPr>
            <a:lvl5pPr defTabSz="852488">
              <a:defRPr>
                <a:solidFill>
                  <a:schemeClr val="tx1"/>
                </a:solidFill>
                <a:latin typeface="Arial" charset="0"/>
              </a:defRPr>
            </a:lvl5pPr>
            <a:lvl6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 b="0">
                <a:latin typeface="Verdana" pitchFamily="34" charset="0"/>
              </a:rPr>
              <a:t>x/c = </a:t>
            </a:r>
            <a:r>
              <a:rPr lang="en-GB" altLang="en-US" sz="1800" b="0" smtClean="0">
                <a:latin typeface="Verdana" pitchFamily="34" charset="0"/>
              </a:rPr>
              <a:t>0.2</a:t>
            </a:r>
            <a:endParaRPr lang="en-GB" altLang="en-US" sz="1800" b="0">
              <a:latin typeface="Verdana" pitchFamily="34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3751" y="1412775"/>
            <a:ext cx="2160827" cy="149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482" y="1412775"/>
            <a:ext cx="2160827" cy="149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1" y="1412775"/>
            <a:ext cx="2160826" cy="149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5004048" y="4765812"/>
            <a:ext cx="4063568" cy="895436"/>
            <a:chOff x="5004048" y="3181636"/>
            <a:chExt cx="4063568" cy="895436"/>
          </a:xfrm>
        </p:grpSpPr>
        <p:sp>
          <p:nvSpPr>
            <p:cNvPr id="39" name="TextBox 38"/>
            <p:cNvSpPr txBox="1"/>
            <p:nvPr/>
          </p:nvSpPr>
          <p:spPr>
            <a:xfrm>
              <a:off x="6300192" y="3181636"/>
              <a:ext cx="2767424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mtClean="0"/>
                <a:t>vortex breakdown too early</a:t>
              </a:r>
              <a:endParaRPr lang="en-GB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H="1">
              <a:off x="7308304" y="3550968"/>
              <a:ext cx="375600" cy="526104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5004048" y="3550968"/>
              <a:ext cx="2679856" cy="526104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4860032" y="1644792"/>
            <a:ext cx="3816424" cy="895436"/>
            <a:chOff x="5004048" y="3181636"/>
            <a:chExt cx="3816424" cy="895436"/>
          </a:xfrm>
        </p:grpSpPr>
        <p:sp>
          <p:nvSpPr>
            <p:cNvPr id="43" name="TextBox 42"/>
            <p:cNvSpPr txBox="1"/>
            <p:nvPr/>
          </p:nvSpPr>
          <p:spPr>
            <a:xfrm>
              <a:off x="6519714" y="3181636"/>
              <a:ext cx="2300758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mtClean="0"/>
                <a:t>vortex </a:t>
              </a:r>
              <a:r>
                <a:rPr lang="en-GB" smtClean="0"/>
                <a:t>higher/stronger</a:t>
              </a:r>
              <a:endParaRPr lang="en-GB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H="1">
              <a:off x="7308304" y="3550968"/>
              <a:ext cx="375600" cy="526104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5004048" y="3550968"/>
              <a:ext cx="2679856" cy="526104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322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Time-averaged </a:t>
            </a:r>
            <a:r>
              <a:rPr lang="en-GB" altLang="en-US"/>
              <a:t>velocity </a:t>
            </a:r>
            <a:r>
              <a:rPr lang="en-GB" altLang="en-US" smtClean="0"/>
              <a:t>field – </a:t>
            </a:r>
            <a:r>
              <a:rPr lang="en-GB" altLang="en-US" smtClean="0">
                <a:solidFill>
                  <a:srgbClr val="FF0000"/>
                </a:solidFill>
              </a:rPr>
              <a:t>GAM</a:t>
            </a:r>
            <a:r>
              <a:rPr lang="en-GB" altLang="en-US" smtClean="0"/>
              <a:t> methods</a:t>
            </a:r>
            <a:endParaRPr lang="en-GB" altLang="en-US"/>
          </a:p>
        </p:txBody>
      </p:sp>
      <p:sp>
        <p:nvSpPr>
          <p:cNvPr id="154636" name="Text Box 12"/>
          <p:cNvSpPr txBox="1">
            <a:spLocks noChangeArrowheads="1"/>
          </p:cNvSpPr>
          <p:nvPr/>
        </p:nvSpPr>
        <p:spPr bwMode="auto">
          <a:xfrm>
            <a:off x="1409082" y="6126957"/>
            <a:ext cx="2010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52488">
              <a:defRPr>
                <a:solidFill>
                  <a:schemeClr val="tx1"/>
                </a:solidFill>
                <a:latin typeface="Arial" charset="0"/>
              </a:defRPr>
            </a:lvl1pPr>
            <a:lvl2pPr defTabSz="852488">
              <a:defRPr>
                <a:solidFill>
                  <a:schemeClr val="tx1"/>
                </a:solidFill>
                <a:latin typeface="Arial" charset="0"/>
              </a:defRPr>
            </a:lvl2pPr>
            <a:lvl3pPr defTabSz="852488">
              <a:defRPr>
                <a:solidFill>
                  <a:schemeClr val="tx1"/>
                </a:solidFill>
                <a:latin typeface="Arial" charset="0"/>
              </a:defRPr>
            </a:lvl3pPr>
            <a:lvl4pPr defTabSz="852488">
              <a:defRPr>
                <a:solidFill>
                  <a:schemeClr val="tx1"/>
                </a:solidFill>
                <a:latin typeface="Arial" charset="0"/>
              </a:defRPr>
            </a:lvl4pPr>
            <a:lvl5pPr defTabSz="852488">
              <a:defRPr>
                <a:solidFill>
                  <a:schemeClr val="tx1"/>
                </a:solidFill>
                <a:latin typeface="Arial" charset="0"/>
              </a:defRPr>
            </a:lvl5pPr>
            <a:lvl6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>
                <a:latin typeface="Verdana" pitchFamily="34" charset="0"/>
              </a:rPr>
              <a:t>Experiment (PIV)</a:t>
            </a:r>
            <a:endParaRPr lang="en-GB" altLang="en-US" sz="1800" b="0">
              <a:latin typeface="Verdana" pitchFamily="34" charset="0"/>
            </a:endParaRPr>
          </a:p>
        </p:txBody>
      </p:sp>
      <p:sp>
        <p:nvSpPr>
          <p:cNvPr id="154637" name="Text Box 13"/>
          <p:cNvSpPr txBox="1">
            <a:spLocks noChangeArrowheads="1"/>
          </p:cNvSpPr>
          <p:nvPr/>
        </p:nvSpPr>
        <p:spPr bwMode="auto">
          <a:xfrm>
            <a:off x="3749575" y="6129319"/>
            <a:ext cx="19326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52488">
              <a:defRPr>
                <a:solidFill>
                  <a:schemeClr val="tx1"/>
                </a:solidFill>
                <a:latin typeface="Arial" charset="0"/>
              </a:defRPr>
            </a:lvl1pPr>
            <a:lvl2pPr defTabSz="852488">
              <a:defRPr>
                <a:solidFill>
                  <a:schemeClr val="tx1"/>
                </a:solidFill>
                <a:latin typeface="Arial" charset="0"/>
              </a:defRPr>
            </a:lvl2pPr>
            <a:lvl3pPr defTabSz="852488">
              <a:defRPr>
                <a:solidFill>
                  <a:schemeClr val="tx1"/>
                </a:solidFill>
                <a:latin typeface="Arial" charset="0"/>
              </a:defRPr>
            </a:lvl3pPr>
            <a:lvl4pPr defTabSz="852488">
              <a:defRPr>
                <a:solidFill>
                  <a:schemeClr val="tx1"/>
                </a:solidFill>
                <a:latin typeface="Arial" charset="0"/>
              </a:defRPr>
            </a:lvl4pPr>
            <a:lvl5pPr defTabSz="852488">
              <a:defRPr>
                <a:solidFill>
                  <a:schemeClr val="tx1"/>
                </a:solidFill>
                <a:latin typeface="Arial" charset="0"/>
              </a:defRPr>
            </a:lvl5pPr>
            <a:lvl6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 b="0" smtClean="0">
                <a:latin typeface="Verdana" pitchFamily="34" charset="0"/>
              </a:rPr>
              <a:t>NLR HPF DX-LES</a:t>
            </a:r>
            <a:endParaRPr lang="en-GB" altLang="en-US" sz="1800" b="0">
              <a:latin typeface="Verdana" pitchFamily="34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6004198" y="6129318"/>
            <a:ext cx="20327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52488">
              <a:defRPr>
                <a:solidFill>
                  <a:schemeClr val="tx1"/>
                </a:solidFill>
                <a:latin typeface="Arial" charset="0"/>
              </a:defRPr>
            </a:lvl1pPr>
            <a:lvl2pPr defTabSz="852488">
              <a:defRPr>
                <a:solidFill>
                  <a:schemeClr val="tx1"/>
                </a:solidFill>
                <a:latin typeface="Arial" charset="0"/>
              </a:defRPr>
            </a:lvl2pPr>
            <a:lvl3pPr defTabSz="852488">
              <a:defRPr>
                <a:solidFill>
                  <a:schemeClr val="tx1"/>
                </a:solidFill>
                <a:latin typeface="Arial" charset="0"/>
              </a:defRPr>
            </a:lvl3pPr>
            <a:lvl4pPr defTabSz="852488">
              <a:defRPr>
                <a:solidFill>
                  <a:schemeClr val="tx1"/>
                </a:solidFill>
                <a:latin typeface="Arial" charset="0"/>
              </a:defRPr>
            </a:lvl4pPr>
            <a:lvl5pPr defTabSz="852488">
              <a:defRPr>
                <a:solidFill>
                  <a:schemeClr val="tx1"/>
                </a:solidFill>
                <a:latin typeface="Arial" charset="0"/>
              </a:defRPr>
            </a:lvl5pPr>
            <a:lvl6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 b="0" smtClean="0">
                <a:latin typeface="Verdana" pitchFamily="34" charset="0"/>
              </a:rPr>
              <a:t>CFDB SA-</a:t>
            </a:r>
            <a:r>
              <a:rPr lang="el-GR" altLang="en-US" sz="1800" b="0" smtClean="0">
                <a:latin typeface="Verdana" pitchFamily="34" charset="0"/>
              </a:rPr>
              <a:t>σ</a:t>
            </a:r>
            <a:r>
              <a:rPr lang="nl-NL" altLang="en-US" sz="1800" b="0" smtClean="0">
                <a:latin typeface="Verdana" pitchFamily="34" charset="0"/>
              </a:rPr>
              <a:t>-</a:t>
            </a:r>
            <a:r>
              <a:rPr lang="en-GB" altLang="en-US" sz="1800" b="0" smtClean="0">
                <a:latin typeface="Verdana" pitchFamily="34" charset="0"/>
              </a:rPr>
              <a:t>DDES</a:t>
            </a:r>
            <a:endParaRPr lang="en-GB" altLang="en-US" sz="1800" b="0">
              <a:latin typeface="Verdana" pitchFamily="34" charset="0"/>
            </a:endParaRPr>
          </a:p>
        </p:txBody>
      </p:sp>
      <p:sp>
        <p:nvSpPr>
          <p:cNvPr id="154633" name="Text Box 9"/>
          <p:cNvSpPr txBox="1">
            <a:spLocks noChangeArrowheads="1"/>
          </p:cNvSpPr>
          <p:nvPr/>
        </p:nvSpPr>
        <p:spPr bwMode="auto">
          <a:xfrm rot="16200000">
            <a:off x="496368" y="3583282"/>
            <a:ext cx="1081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52488">
              <a:defRPr>
                <a:solidFill>
                  <a:schemeClr val="tx1"/>
                </a:solidFill>
                <a:latin typeface="Arial" charset="0"/>
              </a:defRPr>
            </a:lvl1pPr>
            <a:lvl2pPr defTabSz="852488">
              <a:defRPr>
                <a:solidFill>
                  <a:schemeClr val="tx1"/>
                </a:solidFill>
                <a:latin typeface="Arial" charset="0"/>
              </a:defRPr>
            </a:lvl2pPr>
            <a:lvl3pPr defTabSz="852488">
              <a:defRPr>
                <a:solidFill>
                  <a:schemeClr val="tx1"/>
                </a:solidFill>
                <a:latin typeface="Arial" charset="0"/>
              </a:defRPr>
            </a:lvl3pPr>
            <a:lvl4pPr defTabSz="852488">
              <a:defRPr>
                <a:solidFill>
                  <a:schemeClr val="tx1"/>
                </a:solidFill>
                <a:latin typeface="Arial" charset="0"/>
              </a:defRPr>
            </a:lvl4pPr>
            <a:lvl5pPr defTabSz="852488">
              <a:defRPr>
                <a:solidFill>
                  <a:schemeClr val="tx1"/>
                </a:solidFill>
                <a:latin typeface="Arial" charset="0"/>
              </a:defRPr>
            </a:lvl5pPr>
            <a:lvl6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 b="0">
                <a:latin typeface="Verdana" pitchFamily="34" charset="0"/>
              </a:rPr>
              <a:t>x/c = 0.4</a:t>
            </a:r>
          </a:p>
        </p:txBody>
      </p:sp>
      <p:pic>
        <p:nvPicPr>
          <p:cNvPr id="33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482" y="2973600"/>
            <a:ext cx="2160827" cy="14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565" y="2973600"/>
            <a:ext cx="2159999" cy="149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3751" y="2973600"/>
            <a:ext cx="2160827" cy="14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34" name="Text Box 10"/>
          <p:cNvSpPr txBox="1">
            <a:spLocks noChangeArrowheads="1"/>
          </p:cNvSpPr>
          <p:nvPr/>
        </p:nvSpPr>
        <p:spPr bwMode="auto">
          <a:xfrm rot="16200000">
            <a:off x="496368" y="5174721"/>
            <a:ext cx="10810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52488">
              <a:defRPr>
                <a:solidFill>
                  <a:schemeClr val="tx1"/>
                </a:solidFill>
                <a:latin typeface="Arial" charset="0"/>
              </a:defRPr>
            </a:lvl1pPr>
            <a:lvl2pPr defTabSz="852488">
              <a:defRPr>
                <a:solidFill>
                  <a:schemeClr val="tx1"/>
                </a:solidFill>
                <a:latin typeface="Arial" charset="0"/>
              </a:defRPr>
            </a:lvl2pPr>
            <a:lvl3pPr defTabSz="852488">
              <a:defRPr>
                <a:solidFill>
                  <a:schemeClr val="tx1"/>
                </a:solidFill>
                <a:latin typeface="Arial" charset="0"/>
              </a:defRPr>
            </a:lvl3pPr>
            <a:lvl4pPr defTabSz="852488">
              <a:defRPr>
                <a:solidFill>
                  <a:schemeClr val="tx1"/>
                </a:solidFill>
                <a:latin typeface="Arial" charset="0"/>
              </a:defRPr>
            </a:lvl4pPr>
            <a:lvl5pPr defTabSz="852488">
              <a:defRPr>
                <a:solidFill>
                  <a:schemeClr val="tx1"/>
                </a:solidFill>
                <a:latin typeface="Arial" charset="0"/>
              </a:defRPr>
            </a:lvl5pPr>
            <a:lvl6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 b="0">
                <a:latin typeface="Verdana" pitchFamily="34" charset="0"/>
              </a:rPr>
              <a:t>x/c = 0.6</a:t>
            </a:r>
          </a:p>
        </p:txBody>
      </p:sp>
      <p:pic>
        <p:nvPicPr>
          <p:cNvPr id="34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482" y="4565041"/>
            <a:ext cx="2159650" cy="149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565" y="4564800"/>
            <a:ext cx="2159999" cy="149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3751" y="4565041"/>
            <a:ext cx="2160827" cy="14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5004048" y="4771496"/>
            <a:ext cx="3964118" cy="895436"/>
            <a:chOff x="5004048" y="3181636"/>
            <a:chExt cx="3964118" cy="895436"/>
          </a:xfrm>
        </p:grpSpPr>
        <p:sp>
          <p:nvSpPr>
            <p:cNvPr id="28" name="TextBox 27"/>
            <p:cNvSpPr txBox="1"/>
            <p:nvPr/>
          </p:nvSpPr>
          <p:spPr>
            <a:xfrm>
              <a:off x="6300192" y="3181636"/>
              <a:ext cx="2667974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mtClean="0"/>
                <a:t>vortex breakdown delayed</a:t>
              </a:r>
              <a:endParaRPr lang="en-GB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7308304" y="3550968"/>
              <a:ext cx="375600" cy="526104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5004048" y="3550968"/>
              <a:ext cx="2679856" cy="526104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 Box 9"/>
          <p:cNvSpPr txBox="1">
            <a:spLocks noChangeArrowheads="1"/>
          </p:cNvSpPr>
          <p:nvPr/>
        </p:nvSpPr>
        <p:spPr bwMode="auto">
          <a:xfrm rot="16200000">
            <a:off x="491088" y="2021276"/>
            <a:ext cx="109164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52488">
              <a:defRPr>
                <a:solidFill>
                  <a:schemeClr val="tx1"/>
                </a:solidFill>
                <a:latin typeface="Arial" charset="0"/>
              </a:defRPr>
            </a:lvl1pPr>
            <a:lvl2pPr defTabSz="852488">
              <a:defRPr>
                <a:solidFill>
                  <a:schemeClr val="tx1"/>
                </a:solidFill>
                <a:latin typeface="Arial" charset="0"/>
              </a:defRPr>
            </a:lvl2pPr>
            <a:lvl3pPr defTabSz="852488">
              <a:defRPr>
                <a:solidFill>
                  <a:schemeClr val="tx1"/>
                </a:solidFill>
                <a:latin typeface="Arial" charset="0"/>
              </a:defRPr>
            </a:lvl3pPr>
            <a:lvl4pPr defTabSz="852488">
              <a:defRPr>
                <a:solidFill>
                  <a:schemeClr val="tx1"/>
                </a:solidFill>
                <a:latin typeface="Arial" charset="0"/>
              </a:defRPr>
            </a:lvl4pPr>
            <a:lvl5pPr defTabSz="852488">
              <a:defRPr>
                <a:solidFill>
                  <a:schemeClr val="tx1"/>
                </a:solidFill>
                <a:latin typeface="Arial" charset="0"/>
              </a:defRPr>
            </a:lvl5pPr>
            <a:lvl6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 b="0">
                <a:latin typeface="Verdana" pitchFamily="34" charset="0"/>
              </a:rPr>
              <a:t>x/c = </a:t>
            </a:r>
            <a:r>
              <a:rPr lang="en-GB" altLang="en-US" sz="1800" b="0" smtClean="0">
                <a:latin typeface="Verdana" pitchFamily="34" charset="0"/>
              </a:rPr>
              <a:t>0.2</a:t>
            </a:r>
            <a:endParaRPr lang="en-GB" altLang="en-US" sz="1800" b="0">
              <a:latin typeface="Verdana" pitchFamily="34" charset="0"/>
            </a:endParaRPr>
          </a:p>
        </p:txBody>
      </p:sp>
      <p:pic>
        <p:nvPicPr>
          <p:cNvPr id="32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482" y="1412775"/>
            <a:ext cx="2160827" cy="149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566" y="1412775"/>
            <a:ext cx="2159997" cy="149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3751" y="1412775"/>
            <a:ext cx="2160827" cy="149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31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Time-averaged </a:t>
            </a:r>
            <a:r>
              <a:rPr lang="en-GB" altLang="en-US"/>
              <a:t>velocity </a:t>
            </a:r>
            <a:r>
              <a:rPr lang="en-GB" altLang="en-US" smtClean="0"/>
              <a:t>field – </a:t>
            </a:r>
            <a:r>
              <a:rPr lang="en-GB" altLang="en-US" smtClean="0">
                <a:solidFill>
                  <a:srgbClr val="FF0000"/>
                </a:solidFill>
              </a:rPr>
              <a:t>baseline</a:t>
            </a:r>
            <a:r>
              <a:rPr lang="en-GB" altLang="en-US" smtClean="0"/>
              <a:t> methods</a:t>
            </a:r>
            <a:endParaRPr lang="en-GB" altLang="en-US"/>
          </a:p>
        </p:txBody>
      </p:sp>
      <p:sp>
        <p:nvSpPr>
          <p:cNvPr id="154634" name="Text Box 10"/>
          <p:cNvSpPr txBox="1">
            <a:spLocks noChangeArrowheads="1"/>
          </p:cNvSpPr>
          <p:nvPr/>
        </p:nvSpPr>
        <p:spPr bwMode="auto">
          <a:xfrm rot="16200000">
            <a:off x="496368" y="2022456"/>
            <a:ext cx="10810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52488">
              <a:defRPr>
                <a:solidFill>
                  <a:schemeClr val="tx1"/>
                </a:solidFill>
                <a:latin typeface="Arial" charset="0"/>
              </a:defRPr>
            </a:lvl1pPr>
            <a:lvl2pPr defTabSz="852488">
              <a:defRPr>
                <a:solidFill>
                  <a:schemeClr val="tx1"/>
                </a:solidFill>
                <a:latin typeface="Arial" charset="0"/>
              </a:defRPr>
            </a:lvl2pPr>
            <a:lvl3pPr defTabSz="852488">
              <a:defRPr>
                <a:solidFill>
                  <a:schemeClr val="tx1"/>
                </a:solidFill>
                <a:latin typeface="Arial" charset="0"/>
              </a:defRPr>
            </a:lvl3pPr>
            <a:lvl4pPr defTabSz="852488">
              <a:defRPr>
                <a:solidFill>
                  <a:schemeClr val="tx1"/>
                </a:solidFill>
                <a:latin typeface="Arial" charset="0"/>
              </a:defRPr>
            </a:lvl4pPr>
            <a:lvl5pPr defTabSz="852488">
              <a:defRPr>
                <a:solidFill>
                  <a:schemeClr val="tx1"/>
                </a:solidFill>
                <a:latin typeface="Arial" charset="0"/>
              </a:defRPr>
            </a:lvl5pPr>
            <a:lvl6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 b="0">
                <a:latin typeface="Verdana" pitchFamily="34" charset="0"/>
              </a:rPr>
              <a:t>x/c = 0.6</a:t>
            </a:r>
          </a:p>
        </p:txBody>
      </p:sp>
      <p:sp>
        <p:nvSpPr>
          <p:cNvPr id="154636" name="Text Box 12"/>
          <p:cNvSpPr txBox="1">
            <a:spLocks noChangeArrowheads="1"/>
          </p:cNvSpPr>
          <p:nvPr/>
        </p:nvSpPr>
        <p:spPr bwMode="auto">
          <a:xfrm>
            <a:off x="1409083" y="6126957"/>
            <a:ext cx="2010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52488">
              <a:defRPr>
                <a:solidFill>
                  <a:schemeClr val="tx1"/>
                </a:solidFill>
                <a:latin typeface="Arial" charset="0"/>
              </a:defRPr>
            </a:lvl1pPr>
            <a:lvl2pPr defTabSz="852488">
              <a:defRPr>
                <a:solidFill>
                  <a:schemeClr val="tx1"/>
                </a:solidFill>
                <a:latin typeface="Arial" charset="0"/>
              </a:defRPr>
            </a:lvl2pPr>
            <a:lvl3pPr defTabSz="852488">
              <a:defRPr>
                <a:solidFill>
                  <a:schemeClr val="tx1"/>
                </a:solidFill>
                <a:latin typeface="Arial" charset="0"/>
              </a:defRPr>
            </a:lvl3pPr>
            <a:lvl4pPr defTabSz="852488">
              <a:defRPr>
                <a:solidFill>
                  <a:schemeClr val="tx1"/>
                </a:solidFill>
                <a:latin typeface="Arial" charset="0"/>
              </a:defRPr>
            </a:lvl4pPr>
            <a:lvl5pPr defTabSz="852488">
              <a:defRPr>
                <a:solidFill>
                  <a:schemeClr val="tx1"/>
                </a:solidFill>
                <a:latin typeface="Arial" charset="0"/>
              </a:defRPr>
            </a:lvl5pPr>
            <a:lvl6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 b="0" smtClean="0">
                <a:latin typeface="Verdana" pitchFamily="34" charset="0"/>
              </a:rPr>
              <a:t>Experiment (PIV)</a:t>
            </a:r>
            <a:endParaRPr lang="en-GB" altLang="en-US" sz="1800" b="0">
              <a:latin typeface="Verdana" pitchFamily="34" charset="0"/>
            </a:endParaRPr>
          </a:p>
        </p:txBody>
      </p:sp>
      <p:sp>
        <p:nvSpPr>
          <p:cNvPr id="154637" name="Text Box 13"/>
          <p:cNvSpPr txBox="1">
            <a:spLocks noChangeArrowheads="1"/>
          </p:cNvSpPr>
          <p:nvPr/>
        </p:nvSpPr>
        <p:spPr bwMode="auto">
          <a:xfrm>
            <a:off x="3843959" y="6129319"/>
            <a:ext cx="17438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52488">
              <a:defRPr>
                <a:solidFill>
                  <a:schemeClr val="tx1"/>
                </a:solidFill>
                <a:latin typeface="Arial" charset="0"/>
              </a:defRPr>
            </a:lvl1pPr>
            <a:lvl2pPr defTabSz="852488">
              <a:defRPr>
                <a:solidFill>
                  <a:schemeClr val="tx1"/>
                </a:solidFill>
                <a:latin typeface="Arial" charset="0"/>
              </a:defRPr>
            </a:lvl2pPr>
            <a:lvl3pPr defTabSz="852488">
              <a:defRPr>
                <a:solidFill>
                  <a:schemeClr val="tx1"/>
                </a:solidFill>
                <a:latin typeface="Arial" charset="0"/>
              </a:defRPr>
            </a:lvl3pPr>
            <a:lvl4pPr defTabSz="852488">
              <a:defRPr>
                <a:solidFill>
                  <a:schemeClr val="tx1"/>
                </a:solidFill>
                <a:latin typeface="Arial" charset="0"/>
              </a:defRPr>
            </a:lvl4pPr>
            <a:lvl5pPr defTabSz="852488">
              <a:defRPr>
                <a:solidFill>
                  <a:schemeClr val="tx1"/>
                </a:solidFill>
                <a:latin typeface="Arial" charset="0"/>
              </a:defRPr>
            </a:lvl5pPr>
            <a:lvl6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 b="0" smtClean="0">
                <a:latin typeface="Verdana" pitchFamily="34" charset="0"/>
              </a:rPr>
              <a:t>NLR SST-DDES</a:t>
            </a:r>
            <a:endParaRPr lang="en-GB" altLang="en-US" sz="1800" b="0">
              <a:latin typeface="Verdana" pitchFamily="34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6129231" y="6129318"/>
            <a:ext cx="17826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52488">
              <a:defRPr>
                <a:solidFill>
                  <a:schemeClr val="tx1"/>
                </a:solidFill>
                <a:latin typeface="Arial" charset="0"/>
              </a:defRPr>
            </a:lvl1pPr>
            <a:lvl2pPr defTabSz="852488">
              <a:defRPr>
                <a:solidFill>
                  <a:schemeClr val="tx1"/>
                </a:solidFill>
                <a:latin typeface="Arial" charset="0"/>
              </a:defRPr>
            </a:lvl2pPr>
            <a:lvl3pPr defTabSz="852488">
              <a:defRPr>
                <a:solidFill>
                  <a:schemeClr val="tx1"/>
                </a:solidFill>
                <a:latin typeface="Arial" charset="0"/>
              </a:defRPr>
            </a:lvl3pPr>
            <a:lvl4pPr defTabSz="852488">
              <a:defRPr>
                <a:solidFill>
                  <a:schemeClr val="tx1"/>
                </a:solidFill>
                <a:latin typeface="Arial" charset="0"/>
              </a:defRPr>
            </a:lvl4pPr>
            <a:lvl5pPr defTabSz="852488">
              <a:defRPr>
                <a:solidFill>
                  <a:schemeClr val="tx1"/>
                </a:solidFill>
                <a:latin typeface="Arial" charset="0"/>
              </a:defRPr>
            </a:lvl5pPr>
            <a:lvl6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 b="0" smtClean="0">
                <a:latin typeface="Verdana" pitchFamily="34" charset="0"/>
              </a:rPr>
              <a:t>CFDB SA-DDES</a:t>
            </a:r>
            <a:endParaRPr lang="en-GB" altLang="en-US" sz="1800" b="0">
              <a:latin typeface="Verdana" pitchFamily="34" charset="0"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3751" y="1412776"/>
            <a:ext cx="2160827" cy="14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482" y="1412776"/>
            <a:ext cx="2160827" cy="14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1" y="1412776"/>
            <a:ext cx="2160826" cy="149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5004048" y="1619231"/>
            <a:ext cx="4063568" cy="895436"/>
            <a:chOff x="5004048" y="3181636"/>
            <a:chExt cx="4063568" cy="895436"/>
          </a:xfrm>
        </p:grpSpPr>
        <p:sp>
          <p:nvSpPr>
            <p:cNvPr id="2" name="TextBox 1"/>
            <p:cNvSpPr txBox="1"/>
            <p:nvPr/>
          </p:nvSpPr>
          <p:spPr>
            <a:xfrm>
              <a:off x="6300192" y="3181636"/>
              <a:ext cx="2767424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mtClean="0"/>
                <a:t>vortex breakdown too early</a:t>
              </a:r>
              <a:endParaRPr lang="en-GB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7236296" y="3550968"/>
              <a:ext cx="447608" cy="526104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5004048" y="3550968"/>
              <a:ext cx="2679856" cy="526104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635" name="Text Box 11"/>
          <p:cNvSpPr txBox="1">
            <a:spLocks noChangeArrowheads="1"/>
          </p:cNvSpPr>
          <p:nvPr/>
        </p:nvSpPr>
        <p:spPr bwMode="auto">
          <a:xfrm rot="16200000">
            <a:off x="496368" y="3582875"/>
            <a:ext cx="1081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52488">
              <a:defRPr>
                <a:solidFill>
                  <a:schemeClr val="tx1"/>
                </a:solidFill>
                <a:latin typeface="Arial" charset="0"/>
              </a:defRPr>
            </a:lvl1pPr>
            <a:lvl2pPr defTabSz="852488">
              <a:defRPr>
                <a:solidFill>
                  <a:schemeClr val="tx1"/>
                </a:solidFill>
                <a:latin typeface="Arial" charset="0"/>
              </a:defRPr>
            </a:lvl2pPr>
            <a:lvl3pPr defTabSz="852488">
              <a:defRPr>
                <a:solidFill>
                  <a:schemeClr val="tx1"/>
                </a:solidFill>
                <a:latin typeface="Arial" charset="0"/>
              </a:defRPr>
            </a:lvl3pPr>
            <a:lvl4pPr defTabSz="852488">
              <a:defRPr>
                <a:solidFill>
                  <a:schemeClr val="tx1"/>
                </a:solidFill>
                <a:latin typeface="Arial" charset="0"/>
              </a:defRPr>
            </a:lvl4pPr>
            <a:lvl5pPr defTabSz="852488">
              <a:defRPr>
                <a:solidFill>
                  <a:schemeClr val="tx1"/>
                </a:solidFill>
                <a:latin typeface="Arial" charset="0"/>
              </a:defRPr>
            </a:lvl5pPr>
            <a:lvl6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 b="0">
                <a:latin typeface="Verdana" pitchFamily="34" charset="0"/>
              </a:rPr>
              <a:t>x/c = 0.8</a:t>
            </a: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3751" y="2973600"/>
            <a:ext cx="2160827" cy="14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482" y="2973600"/>
            <a:ext cx="2160827" cy="14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1" y="2973600"/>
            <a:ext cx="2160826" cy="149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683886" y="3140968"/>
            <a:ext cx="1880002" cy="1008112"/>
            <a:chOff x="755576" y="4670264"/>
            <a:chExt cx="1880002" cy="1008112"/>
          </a:xfrm>
        </p:grpSpPr>
        <p:sp>
          <p:nvSpPr>
            <p:cNvPr id="32" name="TextBox 31"/>
            <p:cNvSpPr txBox="1"/>
            <p:nvPr/>
          </p:nvSpPr>
          <p:spPr>
            <a:xfrm>
              <a:off x="755576" y="4670264"/>
              <a:ext cx="1880002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mtClean="0"/>
                <a:t>vortex breakdown</a:t>
              </a:r>
              <a:endParaRPr lang="en-GB"/>
            </a:p>
          </p:txBody>
        </p:sp>
        <p:cxnSp>
          <p:nvCxnSpPr>
            <p:cNvPr id="33" name="Straight Arrow Connector 32"/>
            <p:cNvCxnSpPr>
              <a:stCxn id="32" idx="2"/>
            </p:cNvCxnSpPr>
            <p:nvPr/>
          </p:nvCxnSpPr>
          <p:spPr>
            <a:xfrm>
              <a:off x="1695577" y="5039596"/>
              <a:ext cx="0" cy="638780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 Box 10"/>
          <p:cNvSpPr txBox="1">
            <a:spLocks noChangeArrowheads="1"/>
          </p:cNvSpPr>
          <p:nvPr/>
        </p:nvSpPr>
        <p:spPr bwMode="auto">
          <a:xfrm rot="16200000">
            <a:off x="417350" y="5173300"/>
            <a:ext cx="12391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52488">
              <a:defRPr>
                <a:solidFill>
                  <a:schemeClr val="tx1"/>
                </a:solidFill>
                <a:latin typeface="Arial" charset="0"/>
              </a:defRPr>
            </a:lvl1pPr>
            <a:lvl2pPr defTabSz="852488">
              <a:defRPr>
                <a:solidFill>
                  <a:schemeClr val="tx1"/>
                </a:solidFill>
                <a:latin typeface="Arial" charset="0"/>
              </a:defRPr>
            </a:lvl2pPr>
            <a:lvl3pPr defTabSz="852488">
              <a:defRPr>
                <a:solidFill>
                  <a:schemeClr val="tx1"/>
                </a:solidFill>
                <a:latin typeface="Arial" charset="0"/>
              </a:defRPr>
            </a:lvl3pPr>
            <a:lvl4pPr defTabSz="852488">
              <a:defRPr>
                <a:solidFill>
                  <a:schemeClr val="tx1"/>
                </a:solidFill>
                <a:latin typeface="Arial" charset="0"/>
              </a:defRPr>
            </a:lvl4pPr>
            <a:lvl5pPr defTabSz="852488">
              <a:defRPr>
                <a:solidFill>
                  <a:schemeClr val="tx1"/>
                </a:solidFill>
                <a:latin typeface="Arial" charset="0"/>
              </a:defRPr>
            </a:lvl5pPr>
            <a:lvl6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 b="0">
                <a:latin typeface="Verdana" pitchFamily="34" charset="0"/>
              </a:rPr>
              <a:t>x/c = </a:t>
            </a:r>
            <a:r>
              <a:rPr lang="en-GB" altLang="en-US" sz="1800" b="0" smtClean="0">
                <a:latin typeface="Verdana" pitchFamily="34" charset="0"/>
              </a:rPr>
              <a:t>0.95</a:t>
            </a:r>
            <a:endParaRPr lang="en-GB" altLang="en-US" sz="1800" b="0">
              <a:latin typeface="Verdana" pitchFamily="34" charset="0"/>
            </a:endParaRP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3751" y="4564800"/>
            <a:ext cx="2160827" cy="149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482" y="4564800"/>
            <a:ext cx="2160827" cy="149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1" y="4564800"/>
            <a:ext cx="2160826" cy="149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83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Time-averaged </a:t>
            </a:r>
            <a:r>
              <a:rPr lang="en-GB" altLang="en-US"/>
              <a:t>velocity </a:t>
            </a:r>
            <a:r>
              <a:rPr lang="en-GB" altLang="en-US" smtClean="0"/>
              <a:t>field – </a:t>
            </a:r>
            <a:r>
              <a:rPr lang="en-GB" altLang="en-US" smtClean="0">
                <a:solidFill>
                  <a:srgbClr val="FF0000"/>
                </a:solidFill>
              </a:rPr>
              <a:t>GAM</a:t>
            </a:r>
            <a:r>
              <a:rPr lang="en-GB" altLang="en-US" smtClean="0"/>
              <a:t> methods</a:t>
            </a:r>
            <a:endParaRPr lang="en-GB" altLang="en-US"/>
          </a:p>
        </p:txBody>
      </p:sp>
      <p:sp>
        <p:nvSpPr>
          <p:cNvPr id="154634" name="Text Box 10"/>
          <p:cNvSpPr txBox="1">
            <a:spLocks noChangeArrowheads="1"/>
          </p:cNvSpPr>
          <p:nvPr/>
        </p:nvSpPr>
        <p:spPr bwMode="auto">
          <a:xfrm rot="16200000">
            <a:off x="496368" y="2022697"/>
            <a:ext cx="10810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52488">
              <a:defRPr>
                <a:solidFill>
                  <a:schemeClr val="tx1"/>
                </a:solidFill>
                <a:latin typeface="Arial" charset="0"/>
              </a:defRPr>
            </a:lvl1pPr>
            <a:lvl2pPr defTabSz="852488">
              <a:defRPr>
                <a:solidFill>
                  <a:schemeClr val="tx1"/>
                </a:solidFill>
                <a:latin typeface="Arial" charset="0"/>
              </a:defRPr>
            </a:lvl2pPr>
            <a:lvl3pPr defTabSz="852488">
              <a:defRPr>
                <a:solidFill>
                  <a:schemeClr val="tx1"/>
                </a:solidFill>
                <a:latin typeface="Arial" charset="0"/>
              </a:defRPr>
            </a:lvl3pPr>
            <a:lvl4pPr defTabSz="852488">
              <a:defRPr>
                <a:solidFill>
                  <a:schemeClr val="tx1"/>
                </a:solidFill>
                <a:latin typeface="Arial" charset="0"/>
              </a:defRPr>
            </a:lvl4pPr>
            <a:lvl5pPr defTabSz="852488">
              <a:defRPr>
                <a:solidFill>
                  <a:schemeClr val="tx1"/>
                </a:solidFill>
                <a:latin typeface="Arial" charset="0"/>
              </a:defRPr>
            </a:lvl5pPr>
            <a:lvl6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 b="0">
                <a:latin typeface="Verdana" pitchFamily="34" charset="0"/>
              </a:rPr>
              <a:t>x/c = 0.6</a:t>
            </a:r>
          </a:p>
        </p:txBody>
      </p:sp>
      <p:sp>
        <p:nvSpPr>
          <p:cNvPr id="154636" name="Text Box 12"/>
          <p:cNvSpPr txBox="1">
            <a:spLocks noChangeArrowheads="1"/>
          </p:cNvSpPr>
          <p:nvPr/>
        </p:nvSpPr>
        <p:spPr bwMode="auto">
          <a:xfrm>
            <a:off x="1409082" y="6126957"/>
            <a:ext cx="2010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52488">
              <a:defRPr>
                <a:solidFill>
                  <a:schemeClr val="tx1"/>
                </a:solidFill>
                <a:latin typeface="Arial" charset="0"/>
              </a:defRPr>
            </a:lvl1pPr>
            <a:lvl2pPr defTabSz="852488">
              <a:defRPr>
                <a:solidFill>
                  <a:schemeClr val="tx1"/>
                </a:solidFill>
                <a:latin typeface="Arial" charset="0"/>
              </a:defRPr>
            </a:lvl2pPr>
            <a:lvl3pPr defTabSz="852488">
              <a:defRPr>
                <a:solidFill>
                  <a:schemeClr val="tx1"/>
                </a:solidFill>
                <a:latin typeface="Arial" charset="0"/>
              </a:defRPr>
            </a:lvl3pPr>
            <a:lvl4pPr defTabSz="852488">
              <a:defRPr>
                <a:solidFill>
                  <a:schemeClr val="tx1"/>
                </a:solidFill>
                <a:latin typeface="Arial" charset="0"/>
              </a:defRPr>
            </a:lvl4pPr>
            <a:lvl5pPr defTabSz="852488">
              <a:defRPr>
                <a:solidFill>
                  <a:schemeClr val="tx1"/>
                </a:solidFill>
                <a:latin typeface="Arial" charset="0"/>
              </a:defRPr>
            </a:lvl5pPr>
            <a:lvl6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>
                <a:latin typeface="Verdana" pitchFamily="34" charset="0"/>
              </a:rPr>
              <a:t>Experiment (PIV)</a:t>
            </a:r>
            <a:endParaRPr lang="en-GB" altLang="en-US" sz="1800" b="0">
              <a:latin typeface="Verdana" pitchFamily="34" charset="0"/>
            </a:endParaRPr>
          </a:p>
        </p:txBody>
      </p:sp>
      <p:sp>
        <p:nvSpPr>
          <p:cNvPr id="154637" name="Text Box 13"/>
          <p:cNvSpPr txBox="1">
            <a:spLocks noChangeArrowheads="1"/>
          </p:cNvSpPr>
          <p:nvPr/>
        </p:nvSpPr>
        <p:spPr bwMode="auto">
          <a:xfrm>
            <a:off x="3749575" y="6129319"/>
            <a:ext cx="19326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52488">
              <a:defRPr>
                <a:solidFill>
                  <a:schemeClr val="tx1"/>
                </a:solidFill>
                <a:latin typeface="Arial" charset="0"/>
              </a:defRPr>
            </a:lvl1pPr>
            <a:lvl2pPr defTabSz="852488">
              <a:defRPr>
                <a:solidFill>
                  <a:schemeClr val="tx1"/>
                </a:solidFill>
                <a:latin typeface="Arial" charset="0"/>
              </a:defRPr>
            </a:lvl2pPr>
            <a:lvl3pPr defTabSz="852488">
              <a:defRPr>
                <a:solidFill>
                  <a:schemeClr val="tx1"/>
                </a:solidFill>
                <a:latin typeface="Arial" charset="0"/>
              </a:defRPr>
            </a:lvl3pPr>
            <a:lvl4pPr defTabSz="852488">
              <a:defRPr>
                <a:solidFill>
                  <a:schemeClr val="tx1"/>
                </a:solidFill>
                <a:latin typeface="Arial" charset="0"/>
              </a:defRPr>
            </a:lvl4pPr>
            <a:lvl5pPr defTabSz="852488">
              <a:defRPr>
                <a:solidFill>
                  <a:schemeClr val="tx1"/>
                </a:solidFill>
                <a:latin typeface="Arial" charset="0"/>
              </a:defRPr>
            </a:lvl5pPr>
            <a:lvl6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 b="0" smtClean="0">
                <a:latin typeface="Verdana" pitchFamily="34" charset="0"/>
              </a:rPr>
              <a:t>NLR HPF DX-LES</a:t>
            </a:r>
            <a:endParaRPr lang="en-GB" altLang="en-US" sz="1800" b="0">
              <a:latin typeface="Verdana" pitchFamily="34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6004198" y="6129318"/>
            <a:ext cx="20327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52488">
              <a:defRPr>
                <a:solidFill>
                  <a:schemeClr val="tx1"/>
                </a:solidFill>
                <a:latin typeface="Arial" charset="0"/>
              </a:defRPr>
            </a:lvl1pPr>
            <a:lvl2pPr defTabSz="852488">
              <a:defRPr>
                <a:solidFill>
                  <a:schemeClr val="tx1"/>
                </a:solidFill>
                <a:latin typeface="Arial" charset="0"/>
              </a:defRPr>
            </a:lvl2pPr>
            <a:lvl3pPr defTabSz="852488">
              <a:defRPr>
                <a:solidFill>
                  <a:schemeClr val="tx1"/>
                </a:solidFill>
                <a:latin typeface="Arial" charset="0"/>
              </a:defRPr>
            </a:lvl3pPr>
            <a:lvl4pPr defTabSz="852488">
              <a:defRPr>
                <a:solidFill>
                  <a:schemeClr val="tx1"/>
                </a:solidFill>
                <a:latin typeface="Arial" charset="0"/>
              </a:defRPr>
            </a:lvl4pPr>
            <a:lvl5pPr defTabSz="852488">
              <a:defRPr>
                <a:solidFill>
                  <a:schemeClr val="tx1"/>
                </a:solidFill>
                <a:latin typeface="Arial" charset="0"/>
              </a:defRPr>
            </a:lvl5pPr>
            <a:lvl6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 b="0" smtClean="0">
                <a:latin typeface="Verdana" pitchFamily="34" charset="0"/>
              </a:rPr>
              <a:t>CFDB SA-</a:t>
            </a:r>
            <a:r>
              <a:rPr lang="el-GR" altLang="en-US" sz="1800" b="0" smtClean="0">
                <a:latin typeface="Verdana" pitchFamily="34" charset="0"/>
              </a:rPr>
              <a:t>σ</a:t>
            </a:r>
            <a:r>
              <a:rPr lang="nl-NL" altLang="en-US" sz="1800" b="0" smtClean="0">
                <a:latin typeface="Verdana" pitchFamily="34" charset="0"/>
              </a:rPr>
              <a:t>-</a:t>
            </a:r>
            <a:r>
              <a:rPr lang="en-GB" altLang="en-US" sz="1800" b="0" smtClean="0">
                <a:latin typeface="Verdana" pitchFamily="34" charset="0"/>
              </a:rPr>
              <a:t>DDES</a:t>
            </a:r>
            <a:endParaRPr lang="en-GB" altLang="en-US" sz="1800" b="0">
              <a:latin typeface="Verdana" pitchFamily="34" charset="0"/>
            </a:endParaRPr>
          </a:p>
        </p:txBody>
      </p:sp>
      <p:pic>
        <p:nvPicPr>
          <p:cNvPr id="34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482" y="1413017"/>
            <a:ext cx="2159650" cy="149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565" y="1412776"/>
            <a:ext cx="2159999" cy="149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3751" y="1413017"/>
            <a:ext cx="2160827" cy="14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35" name="Text Box 11"/>
          <p:cNvSpPr txBox="1">
            <a:spLocks noChangeArrowheads="1"/>
          </p:cNvSpPr>
          <p:nvPr/>
        </p:nvSpPr>
        <p:spPr bwMode="auto">
          <a:xfrm rot="16200000">
            <a:off x="496368" y="3583116"/>
            <a:ext cx="1081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52488">
              <a:defRPr>
                <a:solidFill>
                  <a:schemeClr val="tx1"/>
                </a:solidFill>
                <a:latin typeface="Arial" charset="0"/>
              </a:defRPr>
            </a:lvl1pPr>
            <a:lvl2pPr defTabSz="852488">
              <a:defRPr>
                <a:solidFill>
                  <a:schemeClr val="tx1"/>
                </a:solidFill>
                <a:latin typeface="Arial" charset="0"/>
              </a:defRPr>
            </a:lvl2pPr>
            <a:lvl3pPr defTabSz="852488">
              <a:defRPr>
                <a:solidFill>
                  <a:schemeClr val="tx1"/>
                </a:solidFill>
                <a:latin typeface="Arial" charset="0"/>
              </a:defRPr>
            </a:lvl3pPr>
            <a:lvl4pPr defTabSz="852488">
              <a:defRPr>
                <a:solidFill>
                  <a:schemeClr val="tx1"/>
                </a:solidFill>
                <a:latin typeface="Arial" charset="0"/>
              </a:defRPr>
            </a:lvl4pPr>
            <a:lvl5pPr defTabSz="852488">
              <a:defRPr>
                <a:solidFill>
                  <a:schemeClr val="tx1"/>
                </a:solidFill>
                <a:latin typeface="Arial" charset="0"/>
              </a:defRPr>
            </a:lvl5pPr>
            <a:lvl6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 b="0">
                <a:latin typeface="Verdana" pitchFamily="34" charset="0"/>
              </a:rPr>
              <a:t>x/c = 0.8</a:t>
            </a:r>
          </a:p>
        </p:txBody>
      </p:sp>
      <p:pic>
        <p:nvPicPr>
          <p:cNvPr id="35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6659" y="2973841"/>
            <a:ext cx="2159650" cy="149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565" y="2973600"/>
            <a:ext cx="2159999" cy="149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3751" y="2973841"/>
            <a:ext cx="2160827" cy="14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5004048" y="1619472"/>
            <a:ext cx="3964118" cy="895436"/>
            <a:chOff x="5004048" y="3181636"/>
            <a:chExt cx="3964118" cy="895436"/>
          </a:xfrm>
        </p:grpSpPr>
        <p:sp>
          <p:nvSpPr>
            <p:cNvPr id="28" name="TextBox 27"/>
            <p:cNvSpPr txBox="1"/>
            <p:nvPr/>
          </p:nvSpPr>
          <p:spPr>
            <a:xfrm>
              <a:off x="6300192" y="3181636"/>
              <a:ext cx="2667974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mtClean="0"/>
                <a:t>vortex breakdown delayed</a:t>
              </a:r>
              <a:endParaRPr lang="en-GB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7236296" y="3550968"/>
              <a:ext cx="447608" cy="526104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5004048" y="3550968"/>
              <a:ext cx="2679856" cy="526104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 Box 10"/>
          <p:cNvSpPr txBox="1">
            <a:spLocks noChangeArrowheads="1"/>
          </p:cNvSpPr>
          <p:nvPr/>
        </p:nvSpPr>
        <p:spPr bwMode="auto">
          <a:xfrm rot="16200000">
            <a:off x="417350" y="5173300"/>
            <a:ext cx="12391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52488">
              <a:defRPr>
                <a:solidFill>
                  <a:schemeClr val="tx1"/>
                </a:solidFill>
                <a:latin typeface="Arial" charset="0"/>
              </a:defRPr>
            </a:lvl1pPr>
            <a:lvl2pPr defTabSz="852488">
              <a:defRPr>
                <a:solidFill>
                  <a:schemeClr val="tx1"/>
                </a:solidFill>
                <a:latin typeface="Arial" charset="0"/>
              </a:defRPr>
            </a:lvl2pPr>
            <a:lvl3pPr defTabSz="852488">
              <a:defRPr>
                <a:solidFill>
                  <a:schemeClr val="tx1"/>
                </a:solidFill>
                <a:latin typeface="Arial" charset="0"/>
              </a:defRPr>
            </a:lvl3pPr>
            <a:lvl4pPr defTabSz="852488">
              <a:defRPr>
                <a:solidFill>
                  <a:schemeClr val="tx1"/>
                </a:solidFill>
                <a:latin typeface="Arial" charset="0"/>
              </a:defRPr>
            </a:lvl4pPr>
            <a:lvl5pPr defTabSz="852488">
              <a:defRPr>
                <a:solidFill>
                  <a:schemeClr val="tx1"/>
                </a:solidFill>
                <a:latin typeface="Arial" charset="0"/>
              </a:defRPr>
            </a:lvl5pPr>
            <a:lvl6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 b="0">
                <a:latin typeface="Verdana" pitchFamily="34" charset="0"/>
              </a:rPr>
              <a:t>x/c = </a:t>
            </a:r>
            <a:r>
              <a:rPr lang="en-GB" altLang="en-US" sz="1800" b="0" smtClean="0">
                <a:latin typeface="Verdana" pitchFamily="34" charset="0"/>
              </a:rPr>
              <a:t>0.95</a:t>
            </a:r>
            <a:endParaRPr lang="en-GB" altLang="en-US" sz="1800" b="0">
              <a:latin typeface="Verdana" pitchFamily="34" charset="0"/>
            </a:endParaRP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3751" y="4564800"/>
            <a:ext cx="2160827" cy="149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482" y="4564800"/>
            <a:ext cx="2160826" cy="149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1" y="4564800"/>
            <a:ext cx="2160825" cy="149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1683886" y="3140968"/>
            <a:ext cx="1880002" cy="1008112"/>
            <a:chOff x="755576" y="4670264"/>
            <a:chExt cx="1880002" cy="1008112"/>
          </a:xfrm>
        </p:grpSpPr>
        <p:sp>
          <p:nvSpPr>
            <p:cNvPr id="42" name="TextBox 41"/>
            <p:cNvSpPr txBox="1"/>
            <p:nvPr/>
          </p:nvSpPr>
          <p:spPr>
            <a:xfrm>
              <a:off x="755576" y="4670264"/>
              <a:ext cx="1880002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mtClean="0"/>
                <a:t>vortex breakdown</a:t>
              </a:r>
              <a:endParaRPr lang="en-GB"/>
            </a:p>
          </p:txBody>
        </p:sp>
        <p:cxnSp>
          <p:nvCxnSpPr>
            <p:cNvPr id="43" name="Straight Arrow Connector 42"/>
            <p:cNvCxnSpPr>
              <a:stCxn id="42" idx="2"/>
            </p:cNvCxnSpPr>
            <p:nvPr/>
          </p:nvCxnSpPr>
          <p:spPr>
            <a:xfrm>
              <a:off x="1695577" y="5039596"/>
              <a:ext cx="0" cy="638780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468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I2 Delta </a:t>
            </a:r>
            <a:r>
              <a:rPr lang="de-DE" smtClean="0"/>
              <a:t>wing – Conclusions</a:t>
            </a:r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smtClean="0"/>
                  <a:t>GAM </a:t>
                </a:r>
                <a:r>
                  <a:rPr lang="de-DE"/>
                  <a:t>methods give very similar results</a:t>
                </a:r>
              </a:p>
              <a:p>
                <a:pPr lvl="1"/>
                <a:r>
                  <a:rPr lang="de-DE" smtClean="0"/>
                  <a:t>CFDB </a:t>
                </a:r>
                <a:r>
                  <a:rPr lang="de-DE"/>
                  <a:t>(</a:t>
                </a:r>
                <a:r>
                  <a:rPr lang="de-DE" dirty="0"/>
                  <a:t>SA-</a:t>
                </a:r>
                <a:r>
                  <a:rPr lang="el-GR" dirty="0"/>
                  <a:t>σ</a:t>
                </a:r>
                <a:r>
                  <a:rPr lang="de-DE" dirty="0"/>
                  <a:t>-DDES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DE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/>
                                <a:ea typeface="Cambria Math"/>
                              </a:rPr>
                              <m:t>Δ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𝜔</m:t>
                        </m:r>
                      </m:sub>
                    </m:sSub>
                  </m:oMath>
                </a14:m>
                <a:r>
                  <a:rPr lang="de-DE"/>
                  <a:t>)</a:t>
                </a:r>
                <a:r>
                  <a:rPr lang="de-DE" smtClean="0"/>
                  <a:t> </a:t>
                </a:r>
                <a:endParaRPr lang="de-DE"/>
              </a:p>
              <a:p>
                <a:pPr lvl="1"/>
                <a:r>
                  <a:rPr lang="de-DE"/>
                  <a:t>NLR (DX-LES + HPF + stochastic backscatter SGS model)</a:t>
                </a:r>
                <a:endParaRPr lang="de-DE" smtClean="0"/>
              </a:p>
              <a:p>
                <a:endParaRPr lang="de-DE" smtClean="0"/>
              </a:p>
              <a:p>
                <a:r>
                  <a:rPr lang="de-DE" smtClean="0"/>
                  <a:t>Strong </a:t>
                </a:r>
                <a:r>
                  <a:rPr lang="de-DE" smtClean="0"/>
                  <a:t>improvement by GAM methods, in particular </a:t>
                </a:r>
                <a:r>
                  <a:rPr lang="nl-NL" smtClean="0"/>
                  <a:t>in terms of levels of pressure fluctuations and resolved turbulence</a:t>
                </a:r>
              </a:p>
              <a:p>
                <a:endParaRPr lang="de-DE" smtClean="0"/>
              </a:p>
              <a:p>
                <a:r>
                  <a:rPr lang="en-GB" smtClean="0"/>
                  <a:t>As a result, GAM </a:t>
                </a:r>
                <a:r>
                  <a:rPr lang="en-GB" smtClean="0"/>
                  <a:t>delays vortex </a:t>
                </a:r>
                <a:r>
                  <a:rPr lang="en-GB" smtClean="0"/>
                  <a:t>breakdown</a:t>
                </a:r>
                <a:br>
                  <a:rPr lang="en-GB" smtClean="0"/>
                </a:br>
                <a:r>
                  <a:rPr lang="en-GB" smtClean="0"/>
                  <a:t>Breakdown location closer </a:t>
                </a:r>
                <a:r>
                  <a:rPr lang="en-GB" smtClean="0"/>
                  <a:t>to PIV measurements</a:t>
                </a:r>
                <a:endParaRPr lang="en-GB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72" t="-6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906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286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6592644" y="6126957"/>
            <a:ext cx="8744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52488">
              <a:defRPr>
                <a:solidFill>
                  <a:schemeClr val="tx1"/>
                </a:solidFill>
                <a:latin typeface="Arial" charset="0"/>
              </a:defRPr>
            </a:lvl1pPr>
            <a:lvl2pPr defTabSz="852488">
              <a:defRPr>
                <a:solidFill>
                  <a:schemeClr val="tx1"/>
                </a:solidFill>
                <a:latin typeface="Arial" charset="0"/>
              </a:defRPr>
            </a:lvl2pPr>
            <a:lvl3pPr defTabSz="852488">
              <a:defRPr>
                <a:solidFill>
                  <a:schemeClr val="tx1"/>
                </a:solidFill>
                <a:latin typeface="Arial" charset="0"/>
              </a:defRPr>
            </a:lvl3pPr>
            <a:lvl4pPr defTabSz="852488">
              <a:defRPr>
                <a:solidFill>
                  <a:schemeClr val="tx1"/>
                </a:solidFill>
                <a:latin typeface="Arial" charset="0"/>
              </a:defRPr>
            </a:lvl4pPr>
            <a:lvl5pPr defTabSz="852488">
              <a:defRPr>
                <a:solidFill>
                  <a:schemeClr val="tx1"/>
                </a:solidFill>
                <a:latin typeface="Arial" charset="0"/>
              </a:defRPr>
            </a:lvl5pPr>
            <a:lvl6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b="0" smtClean="0">
                <a:latin typeface="Verdana" pitchFamily="34" charset="0"/>
              </a:rPr>
              <a:t>HWA: k</a:t>
            </a:r>
            <a:endParaRPr lang="en-GB" altLang="en-US" b="0">
              <a:latin typeface="Verdana" pitchFamily="34" charset="0"/>
            </a:endParaRPr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5" y="692696"/>
            <a:ext cx="7756029" cy="652934"/>
          </a:xfrm>
        </p:spPr>
        <p:txBody>
          <a:bodyPr>
            <a:normAutofit fontScale="90000"/>
          </a:bodyPr>
          <a:lstStyle/>
          <a:p>
            <a:r>
              <a:rPr lang="en-GB" altLang="en-US" smtClean="0"/>
              <a:t>Experiment:</a:t>
            </a:r>
            <a:br>
              <a:rPr lang="en-GB" altLang="en-US" smtClean="0"/>
            </a:br>
            <a:r>
              <a:rPr lang="en-GB" altLang="en-US" smtClean="0"/>
              <a:t>Time-averaged </a:t>
            </a:r>
            <a:r>
              <a:rPr lang="en-GB" altLang="en-US"/>
              <a:t>velocity </a:t>
            </a:r>
            <a:r>
              <a:rPr lang="en-GB" altLang="en-US" smtClean="0"/>
              <a:t>field </a:t>
            </a:r>
            <a:r>
              <a:rPr lang="en-GB" altLang="en-US" smtClean="0"/>
              <a:t>and turbulent kinetic energy</a:t>
            </a:r>
            <a:endParaRPr lang="en-GB" altLang="en-US"/>
          </a:p>
        </p:txBody>
      </p:sp>
      <p:sp>
        <p:nvSpPr>
          <p:cNvPr id="154633" name="Text Box 9"/>
          <p:cNvSpPr txBox="1">
            <a:spLocks noChangeArrowheads="1"/>
          </p:cNvSpPr>
          <p:nvPr/>
        </p:nvSpPr>
        <p:spPr bwMode="auto">
          <a:xfrm rot="16200000">
            <a:off x="496368" y="2022457"/>
            <a:ext cx="1081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52488">
              <a:defRPr>
                <a:solidFill>
                  <a:schemeClr val="tx1"/>
                </a:solidFill>
                <a:latin typeface="Arial" charset="0"/>
              </a:defRPr>
            </a:lvl1pPr>
            <a:lvl2pPr defTabSz="852488">
              <a:defRPr>
                <a:solidFill>
                  <a:schemeClr val="tx1"/>
                </a:solidFill>
                <a:latin typeface="Arial" charset="0"/>
              </a:defRPr>
            </a:lvl2pPr>
            <a:lvl3pPr defTabSz="852488">
              <a:defRPr>
                <a:solidFill>
                  <a:schemeClr val="tx1"/>
                </a:solidFill>
                <a:latin typeface="Arial" charset="0"/>
              </a:defRPr>
            </a:lvl3pPr>
            <a:lvl4pPr defTabSz="852488">
              <a:defRPr>
                <a:solidFill>
                  <a:schemeClr val="tx1"/>
                </a:solidFill>
                <a:latin typeface="Arial" charset="0"/>
              </a:defRPr>
            </a:lvl4pPr>
            <a:lvl5pPr defTabSz="852488">
              <a:defRPr>
                <a:solidFill>
                  <a:schemeClr val="tx1"/>
                </a:solidFill>
                <a:latin typeface="Arial" charset="0"/>
              </a:defRPr>
            </a:lvl5pPr>
            <a:lvl6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 b="0">
                <a:latin typeface="Verdana" pitchFamily="34" charset="0"/>
              </a:rPr>
              <a:t>x/c = 0.4</a:t>
            </a:r>
          </a:p>
        </p:txBody>
      </p:sp>
      <p:sp>
        <p:nvSpPr>
          <p:cNvPr id="154634" name="Text Box 10"/>
          <p:cNvSpPr txBox="1">
            <a:spLocks noChangeArrowheads="1"/>
          </p:cNvSpPr>
          <p:nvPr/>
        </p:nvSpPr>
        <p:spPr bwMode="auto">
          <a:xfrm rot="16200000">
            <a:off x="496368" y="3584861"/>
            <a:ext cx="10810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52488">
              <a:defRPr>
                <a:solidFill>
                  <a:schemeClr val="tx1"/>
                </a:solidFill>
                <a:latin typeface="Arial" charset="0"/>
              </a:defRPr>
            </a:lvl1pPr>
            <a:lvl2pPr defTabSz="852488">
              <a:defRPr>
                <a:solidFill>
                  <a:schemeClr val="tx1"/>
                </a:solidFill>
                <a:latin typeface="Arial" charset="0"/>
              </a:defRPr>
            </a:lvl2pPr>
            <a:lvl3pPr defTabSz="852488">
              <a:defRPr>
                <a:solidFill>
                  <a:schemeClr val="tx1"/>
                </a:solidFill>
                <a:latin typeface="Arial" charset="0"/>
              </a:defRPr>
            </a:lvl3pPr>
            <a:lvl4pPr defTabSz="852488">
              <a:defRPr>
                <a:solidFill>
                  <a:schemeClr val="tx1"/>
                </a:solidFill>
                <a:latin typeface="Arial" charset="0"/>
              </a:defRPr>
            </a:lvl4pPr>
            <a:lvl5pPr defTabSz="852488">
              <a:defRPr>
                <a:solidFill>
                  <a:schemeClr val="tx1"/>
                </a:solidFill>
                <a:latin typeface="Arial" charset="0"/>
              </a:defRPr>
            </a:lvl5pPr>
            <a:lvl6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 b="0">
                <a:latin typeface="Verdana" pitchFamily="34" charset="0"/>
              </a:rPr>
              <a:t>x/c = 0.6</a:t>
            </a:r>
          </a:p>
        </p:txBody>
      </p:sp>
      <p:sp>
        <p:nvSpPr>
          <p:cNvPr id="154635" name="Text Box 11"/>
          <p:cNvSpPr txBox="1">
            <a:spLocks noChangeArrowheads="1"/>
          </p:cNvSpPr>
          <p:nvPr/>
        </p:nvSpPr>
        <p:spPr bwMode="auto">
          <a:xfrm rot="16200000">
            <a:off x="496368" y="5173401"/>
            <a:ext cx="1081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52488">
              <a:defRPr>
                <a:solidFill>
                  <a:schemeClr val="tx1"/>
                </a:solidFill>
                <a:latin typeface="Arial" charset="0"/>
              </a:defRPr>
            </a:lvl1pPr>
            <a:lvl2pPr defTabSz="852488">
              <a:defRPr>
                <a:solidFill>
                  <a:schemeClr val="tx1"/>
                </a:solidFill>
                <a:latin typeface="Arial" charset="0"/>
              </a:defRPr>
            </a:lvl2pPr>
            <a:lvl3pPr defTabSz="852488">
              <a:defRPr>
                <a:solidFill>
                  <a:schemeClr val="tx1"/>
                </a:solidFill>
                <a:latin typeface="Arial" charset="0"/>
              </a:defRPr>
            </a:lvl3pPr>
            <a:lvl4pPr defTabSz="852488">
              <a:defRPr>
                <a:solidFill>
                  <a:schemeClr val="tx1"/>
                </a:solidFill>
                <a:latin typeface="Arial" charset="0"/>
              </a:defRPr>
            </a:lvl4pPr>
            <a:lvl5pPr defTabSz="852488">
              <a:defRPr>
                <a:solidFill>
                  <a:schemeClr val="tx1"/>
                </a:solidFill>
                <a:latin typeface="Arial" charset="0"/>
              </a:defRPr>
            </a:lvl5pPr>
            <a:lvl6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 b="0">
                <a:latin typeface="Verdana" pitchFamily="34" charset="0"/>
              </a:rPr>
              <a:t>x/c = 0.8</a:t>
            </a:r>
          </a:p>
        </p:txBody>
      </p:sp>
      <p:sp>
        <p:nvSpPr>
          <p:cNvPr id="154636" name="Text Box 12"/>
          <p:cNvSpPr txBox="1">
            <a:spLocks noChangeArrowheads="1"/>
          </p:cNvSpPr>
          <p:nvPr/>
        </p:nvSpPr>
        <p:spPr bwMode="auto">
          <a:xfrm>
            <a:off x="1691726" y="6126957"/>
            <a:ext cx="1444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52488">
              <a:defRPr>
                <a:solidFill>
                  <a:schemeClr val="tx1"/>
                </a:solidFill>
                <a:latin typeface="Arial" charset="0"/>
              </a:defRPr>
            </a:lvl1pPr>
            <a:lvl2pPr defTabSz="852488">
              <a:defRPr>
                <a:solidFill>
                  <a:schemeClr val="tx1"/>
                </a:solidFill>
                <a:latin typeface="Arial" charset="0"/>
              </a:defRPr>
            </a:lvl2pPr>
            <a:lvl3pPr defTabSz="852488">
              <a:defRPr>
                <a:solidFill>
                  <a:schemeClr val="tx1"/>
                </a:solidFill>
                <a:latin typeface="Arial" charset="0"/>
              </a:defRPr>
            </a:lvl3pPr>
            <a:lvl4pPr defTabSz="852488">
              <a:defRPr>
                <a:solidFill>
                  <a:schemeClr val="tx1"/>
                </a:solidFill>
                <a:latin typeface="Arial" charset="0"/>
              </a:defRPr>
            </a:lvl4pPr>
            <a:lvl5pPr defTabSz="852488">
              <a:defRPr>
                <a:solidFill>
                  <a:schemeClr val="tx1"/>
                </a:solidFill>
                <a:latin typeface="Arial" charset="0"/>
              </a:defRPr>
            </a:lvl5pPr>
            <a:lvl6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b="0" smtClean="0">
                <a:latin typeface="Verdana" pitchFamily="34" charset="0"/>
              </a:rPr>
              <a:t>PIV: mean u</a:t>
            </a:r>
            <a:endParaRPr lang="en-GB" altLang="en-US" b="0">
              <a:latin typeface="Verdana" pitchFamily="34" charset="0"/>
            </a:endParaRPr>
          </a:p>
        </p:txBody>
      </p:sp>
      <p:sp>
        <p:nvSpPr>
          <p:cNvPr id="154637" name="Text Box 13"/>
          <p:cNvSpPr txBox="1">
            <a:spLocks noChangeArrowheads="1"/>
          </p:cNvSpPr>
          <p:nvPr/>
        </p:nvSpPr>
        <p:spPr bwMode="auto">
          <a:xfrm>
            <a:off x="3910008" y="6129319"/>
            <a:ext cx="16117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52488">
              <a:defRPr>
                <a:solidFill>
                  <a:schemeClr val="tx1"/>
                </a:solidFill>
                <a:latin typeface="Arial" charset="0"/>
              </a:defRPr>
            </a:lvl1pPr>
            <a:lvl2pPr defTabSz="852488">
              <a:defRPr>
                <a:solidFill>
                  <a:schemeClr val="tx1"/>
                </a:solidFill>
                <a:latin typeface="Arial" charset="0"/>
              </a:defRPr>
            </a:lvl2pPr>
            <a:lvl3pPr defTabSz="852488">
              <a:defRPr>
                <a:solidFill>
                  <a:schemeClr val="tx1"/>
                </a:solidFill>
                <a:latin typeface="Arial" charset="0"/>
              </a:defRPr>
            </a:lvl3pPr>
            <a:lvl4pPr defTabSz="852488">
              <a:defRPr>
                <a:solidFill>
                  <a:schemeClr val="tx1"/>
                </a:solidFill>
                <a:latin typeface="Arial" charset="0"/>
              </a:defRPr>
            </a:lvl4pPr>
            <a:lvl5pPr defTabSz="852488">
              <a:defRPr>
                <a:solidFill>
                  <a:schemeClr val="tx1"/>
                </a:solidFill>
                <a:latin typeface="Arial" charset="0"/>
              </a:defRPr>
            </a:lvl5pPr>
            <a:lvl6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52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b="0" smtClean="0">
                <a:latin typeface="Verdana" pitchFamily="34" charset="0"/>
              </a:rPr>
              <a:t>HWA: mean u</a:t>
            </a:r>
            <a:endParaRPr lang="en-GB" altLang="en-US" b="0">
              <a:latin typeface="Verdana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3751" y="1412775"/>
            <a:ext cx="2160827" cy="14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3751" y="2975181"/>
            <a:ext cx="2160827" cy="14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3751" y="4564126"/>
            <a:ext cx="2160827" cy="14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 descr="wing_crossflow_x040_u_vector_ex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775"/>
            <a:ext cx="2182058" cy="14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 descr="wing_crossflow_x060_u_vector_ex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75181"/>
            <a:ext cx="2182058" cy="14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 descr="wing_crossflow_x080_u_vector_ex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564126"/>
            <a:ext cx="2182058" cy="14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 descr="wing_crossflow_x040_k_ex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1412776"/>
            <a:ext cx="2179391" cy="14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" descr="wing_crossflow_x060_k_ex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0050" y="2975181"/>
            <a:ext cx="2179391" cy="14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7" descr="wing_crossflow_x080_k_exp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4564126"/>
            <a:ext cx="2179391" cy="14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6660232" y="2975181"/>
            <a:ext cx="2396169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mtClean="0"/>
              <a:t>early vortex breakdown</a:t>
            </a:r>
            <a:br>
              <a:rPr lang="en-GB" smtClean="0"/>
            </a:br>
            <a:r>
              <a:rPr lang="en-GB" smtClean="0"/>
              <a:t>induced by HWA?</a:t>
            </a:r>
            <a:endParaRPr lang="en-GB"/>
          </a:p>
        </p:txBody>
      </p:sp>
      <p:cxnSp>
        <p:nvCxnSpPr>
          <p:cNvPr id="43" name="Straight Arrow Connector 42"/>
          <p:cNvCxnSpPr>
            <a:stCxn id="42" idx="2"/>
          </p:cNvCxnSpPr>
          <p:nvPr/>
        </p:nvCxnSpPr>
        <p:spPr>
          <a:xfrm flipH="1">
            <a:off x="4932040" y="3621512"/>
            <a:ext cx="2926277" cy="527568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2" idx="2"/>
          </p:cNvCxnSpPr>
          <p:nvPr/>
        </p:nvCxnSpPr>
        <p:spPr>
          <a:xfrm flipH="1">
            <a:off x="7236296" y="3621512"/>
            <a:ext cx="622021" cy="527568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1683886" y="4725144"/>
            <a:ext cx="1880002" cy="1008112"/>
            <a:chOff x="755576" y="4670264"/>
            <a:chExt cx="1880002" cy="1008112"/>
          </a:xfrm>
        </p:grpSpPr>
        <p:sp>
          <p:nvSpPr>
            <p:cNvPr id="46" name="TextBox 45"/>
            <p:cNvSpPr txBox="1"/>
            <p:nvPr/>
          </p:nvSpPr>
          <p:spPr>
            <a:xfrm>
              <a:off x="755576" y="4670264"/>
              <a:ext cx="1880002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mtClean="0"/>
                <a:t>vortex breakdown</a:t>
              </a:r>
              <a:endParaRPr lang="en-GB"/>
            </a:p>
          </p:txBody>
        </p:sp>
        <p:cxnSp>
          <p:nvCxnSpPr>
            <p:cNvPr id="47" name="Straight Arrow Connector 46"/>
            <p:cNvCxnSpPr>
              <a:stCxn id="46" idx="2"/>
            </p:cNvCxnSpPr>
            <p:nvPr/>
          </p:nvCxnSpPr>
          <p:spPr>
            <a:xfrm>
              <a:off x="1695577" y="5039596"/>
              <a:ext cx="0" cy="638780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588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Test case definition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7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altLang="en-US" smtClean="0"/>
                  <a:t>NASA delta wing</a:t>
                </a:r>
                <a:endParaRPr lang="en-GB" altLang="en-US" smtClean="0"/>
              </a:p>
              <a:p>
                <a:pPr marL="804863" lvl="1" indent="-261938">
                  <a:lnSpc>
                    <a:spcPct val="90000"/>
                  </a:lnSpc>
                  <a:defRPr/>
                </a:pPr>
                <a:r>
                  <a:rPr lang="en-US" altLang="en-US" smtClean="0"/>
                  <a:t>Chu &amp; Luckring (1996)</a:t>
                </a:r>
              </a:p>
              <a:p>
                <a:pPr marL="804863" lvl="1" indent="-261938">
                  <a:lnSpc>
                    <a:spcPct val="90000"/>
                  </a:lnSpc>
                  <a:defRPr/>
                </a:pPr>
                <a:r>
                  <a:rPr lang="en-US" altLang="en-US" smtClean="0"/>
                  <a:t>65° leading-edge sweep</a:t>
                </a:r>
              </a:p>
              <a:p>
                <a:pPr marL="804863" lvl="1" indent="-261938">
                  <a:lnSpc>
                    <a:spcPct val="90000"/>
                  </a:lnSpc>
                  <a:defRPr/>
                </a:pPr>
                <a:r>
                  <a:rPr lang="en-US" altLang="en-US" smtClean="0"/>
                  <a:t>sharp leading edge</a:t>
                </a:r>
              </a:p>
              <a:p>
                <a:pPr marL="804863" lvl="1" indent="-261938">
                  <a:lnSpc>
                    <a:spcPct val="90000"/>
                  </a:lnSpc>
                  <a:defRPr/>
                </a:pPr>
                <a:r>
                  <a:rPr lang="en-GB" altLang="en-US" smtClean="0"/>
                  <a:t>used in VFE-2</a:t>
                </a:r>
              </a:p>
              <a:p>
                <a:pPr marL="804863" lvl="1" indent="-261938">
                  <a:lnSpc>
                    <a:spcPct val="90000"/>
                  </a:lnSpc>
                  <a:defRPr/>
                </a:pPr>
                <a:r>
                  <a:rPr lang="en-GB" altLang="en-US" smtClean="0"/>
                  <a:t>stepping </a:t>
                </a:r>
                <a:r>
                  <a:rPr lang="en-GB" altLang="en-US" smtClean="0"/>
                  <a:t>Stone </a:t>
                </a:r>
                <a:r>
                  <a:rPr lang="en-GB" altLang="en-US" smtClean="0"/>
                  <a:t>in </a:t>
                </a:r>
                <a:r>
                  <a:rPr lang="en-GB" altLang="en-US" smtClean="0"/>
                  <a:t>ATAAC</a:t>
                </a:r>
              </a:p>
              <a:p>
                <a:pPr marL="804863" lvl="1" indent="-261938">
                  <a:lnSpc>
                    <a:spcPct val="90000"/>
                  </a:lnSpc>
                  <a:defRPr/>
                </a:pPr>
                <a:endParaRPr lang="en-US" altLang="en-US" smtClean="0"/>
              </a:p>
              <a:p>
                <a:pPr>
                  <a:lnSpc>
                    <a:spcPct val="90000"/>
                  </a:lnSpc>
                  <a:defRPr/>
                </a:pPr>
                <a:r>
                  <a:rPr lang="en-GB" altLang="en-US" smtClean="0"/>
                  <a:t>Selected flow condition</a:t>
                </a:r>
              </a:p>
              <a:p>
                <a:pPr lvl="1">
                  <a:lnSpc>
                    <a:spcPct val="90000"/>
                  </a:lnSpc>
                  <a:defRPr/>
                </a:pPr>
                <a:r>
                  <a:rPr lang="en-GB" altLang="en-US" smtClean="0"/>
                  <a:t>vortex breakdown</a:t>
                </a:r>
              </a:p>
              <a:p>
                <a:pPr marL="804863" lvl="1" indent="-261938">
                  <a:lnSpc>
                    <a:spcPct val="90000"/>
                  </a:lnSpc>
                  <a:defRPr/>
                </a:pPr>
                <a14:m>
                  <m:oMath xmlns:m="http://schemas.openxmlformats.org/officeDocument/2006/math">
                    <m:r>
                      <a:rPr lang="nl-NL" i="1">
                        <a:latin typeface="Cambria Math"/>
                      </a:rPr>
                      <m:t>𝛼</m:t>
                    </m:r>
                    <m:r>
                      <a:rPr lang="nl-NL" i="1">
                        <a:latin typeface="Cambria Math"/>
                      </a:rPr>
                      <m:t>=23°</m:t>
                    </m:r>
                  </m:oMath>
                </a14:m>
                <a:r>
                  <a:rPr lang="nl-NL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nl-NL" i="1">
                            <a:latin typeface="Cambria Math"/>
                          </a:rPr>
                          <m:t>∞</m:t>
                        </m:r>
                      </m:sub>
                    </m:sSub>
                    <m:r>
                      <a:rPr lang="nl-NL" i="1">
                        <a:latin typeface="Cambria Math"/>
                      </a:rPr>
                      <m:t>=0.07</m:t>
                    </m:r>
                  </m:oMath>
                </a14:m>
                <a:r>
                  <a:rPr lang="nl-NL"/>
                  <a:t>,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/>
                      </a:rPr>
                      <m:t>𝑅</m:t>
                    </m:r>
                    <m:sSub>
                      <m:sSubPr>
                        <m:ctrlPr>
                          <a:rPr lang="nl-NL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i="0">
                            <a:latin typeface="Cambria Math"/>
                          </a:rPr>
                          <m:t>mac</m:t>
                        </m:r>
                      </m:sub>
                    </m:sSub>
                    <m:r>
                      <a:rPr lang="nl-NL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l-NL" i="1">
                            <a:latin typeface="Cambria Math"/>
                          </a:rPr>
                        </m:ctrlPr>
                      </m:sSupPr>
                      <m:e>
                        <m:r>
                          <a:rPr lang="nl-NL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nl-NL" i="1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endParaRPr lang="nl-NL" smtClean="0"/>
              </a:p>
              <a:p>
                <a:pPr marL="804863" lvl="1" indent="-261938">
                  <a:lnSpc>
                    <a:spcPct val="90000"/>
                  </a:lnSpc>
                  <a:defRPr/>
                </a:pPr>
                <a:endParaRPr lang="en-US" altLang="en-US" smtClean="0"/>
              </a:p>
              <a:p>
                <a:pPr>
                  <a:lnSpc>
                    <a:spcPct val="90000"/>
                  </a:lnSpc>
                  <a:defRPr/>
                </a:pPr>
                <a:r>
                  <a:rPr lang="en-US" altLang="en-US" smtClean="0"/>
                  <a:t>Experiment by TU München</a:t>
                </a:r>
              </a:p>
              <a:p>
                <a:pPr marL="804863" lvl="1" indent="-261938">
                  <a:lnSpc>
                    <a:spcPct val="90000"/>
                  </a:lnSpc>
                  <a:defRPr/>
                </a:pPr>
                <a:r>
                  <a:rPr lang="en-US" altLang="en-US" smtClean="0"/>
                  <a:t>includes pressure and velocity fluctuations</a:t>
                </a:r>
              </a:p>
              <a:p>
                <a:pPr marL="804863" lvl="1" indent="-261938">
                  <a:lnSpc>
                    <a:spcPct val="90000"/>
                  </a:lnSpc>
                  <a:defRPr/>
                </a:pPr>
                <a:r>
                  <a:rPr lang="en-US" altLang="en-US" smtClean="0"/>
                  <a:t>Furman &amp; Breitsamter (2008, </a:t>
                </a:r>
                <a:r>
                  <a:rPr lang="en-US" altLang="en-US" smtClean="0"/>
                  <a:t>2009</a:t>
                </a:r>
                <a:r>
                  <a:rPr lang="en-US" altLang="en-US" smtClean="0"/>
                  <a:t>)</a:t>
                </a:r>
                <a:endParaRPr lang="en-US" altLang="en-US" smtClean="0"/>
              </a:p>
            </p:txBody>
          </p:sp>
        </mc:Choice>
        <mc:Fallback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72" t="-1269" b="-6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5" name="Picture 5" descr="NasaDeltaWingGeome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125538"/>
            <a:ext cx="3671887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49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Characterization of flow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mtClean="0"/>
              <a:t>Shear layer separates from</a:t>
            </a:r>
            <a:br>
              <a:rPr lang="en-GB" altLang="en-US" smtClean="0"/>
            </a:br>
            <a:r>
              <a:rPr lang="en-GB" altLang="en-US" smtClean="0"/>
              <a:t>sharp leading edge and rolls</a:t>
            </a:r>
            <a:br>
              <a:rPr lang="en-GB" altLang="en-US" smtClean="0"/>
            </a:br>
            <a:r>
              <a:rPr lang="en-GB" altLang="en-US" smtClean="0"/>
              <a:t>up into primary vortex</a:t>
            </a:r>
          </a:p>
          <a:p>
            <a:r>
              <a:rPr lang="en-GB" altLang="en-US" smtClean="0"/>
              <a:t>At high Reynolds, shear layer</a:t>
            </a:r>
            <a:br>
              <a:rPr lang="en-GB" altLang="en-US" smtClean="0"/>
            </a:br>
            <a:r>
              <a:rPr lang="en-GB" altLang="en-US" smtClean="0"/>
              <a:t>becomes unstable and turbulent</a:t>
            </a:r>
            <a:br>
              <a:rPr lang="en-GB" altLang="en-US" smtClean="0"/>
            </a:br>
            <a:r>
              <a:rPr lang="en-GB" altLang="en-US" smtClean="0"/>
              <a:t>vortex is formed</a:t>
            </a:r>
          </a:p>
          <a:p>
            <a:r>
              <a:rPr lang="en-GB" altLang="en-US" smtClean="0"/>
              <a:t>At high angle of attack, primary vortex</a:t>
            </a:r>
            <a:br>
              <a:rPr lang="en-GB" altLang="en-US" smtClean="0"/>
            </a:br>
            <a:r>
              <a:rPr lang="en-GB" altLang="en-US" smtClean="0"/>
              <a:t>breaks down (high axial velocity in core drops to zero)</a:t>
            </a:r>
          </a:p>
          <a:p>
            <a:r>
              <a:rPr lang="en-GB" altLang="en-US" smtClean="0"/>
              <a:t>Possible secondary, pressure-induced separation</a:t>
            </a:r>
            <a:br>
              <a:rPr lang="en-GB" altLang="en-US" smtClean="0"/>
            </a:br>
            <a:r>
              <a:rPr lang="en-GB" altLang="en-US" smtClean="0"/>
              <a:t>(between primary vortex and leading edge)</a:t>
            </a:r>
          </a:p>
          <a:p>
            <a:r>
              <a:rPr lang="en-GB" altLang="en-US" smtClean="0">
                <a:solidFill>
                  <a:srgbClr val="C00000"/>
                </a:solidFill>
              </a:rPr>
              <a:t>Grey areas:</a:t>
            </a:r>
          </a:p>
          <a:p>
            <a:pPr marL="804863" lvl="1" indent="-261938"/>
            <a:r>
              <a:rPr lang="en-GB" altLang="en-US" smtClean="0">
                <a:solidFill>
                  <a:srgbClr val="C00000"/>
                </a:solidFill>
              </a:rPr>
              <a:t>shear layers emanating from leading edges</a:t>
            </a:r>
          </a:p>
          <a:p>
            <a:pPr marL="804863" lvl="1" indent="-261938"/>
            <a:r>
              <a:rPr lang="en-GB" altLang="en-US" smtClean="0">
                <a:solidFill>
                  <a:srgbClr val="C00000"/>
                </a:solidFill>
              </a:rPr>
              <a:t>initial vortex near apex</a:t>
            </a:r>
          </a:p>
        </p:txBody>
      </p:sp>
      <p:pic>
        <p:nvPicPr>
          <p:cNvPr id="6151" name="Picture 4" descr="win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836712"/>
            <a:ext cx="360045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67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Grids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1704975" algn="l"/>
              </a:tabLst>
            </a:pPr>
            <a:r>
              <a:rPr lang="en-GB" altLang="en-US" smtClean="0"/>
              <a:t>Common multi-block </a:t>
            </a:r>
            <a:r>
              <a:rPr lang="en-GB" altLang="en-US" smtClean="0"/>
              <a:t>structured </a:t>
            </a:r>
            <a:r>
              <a:rPr lang="en-GB" altLang="en-US" smtClean="0"/>
              <a:t>grid (from ATAAC)</a:t>
            </a:r>
            <a:endParaRPr lang="en-GB" altLang="en-US" smtClean="0"/>
          </a:p>
          <a:p>
            <a:pPr marL="804863" lvl="1" indent="-261938">
              <a:tabLst>
                <a:tab pos="1704975" algn="l"/>
              </a:tabLst>
            </a:pPr>
            <a:r>
              <a:rPr lang="en-US" altLang="en-US" smtClean="0"/>
              <a:t>6.3 Mcells (mandatory</a:t>
            </a:r>
            <a:r>
              <a:rPr lang="en-US" altLang="en-US" smtClean="0"/>
              <a:t>) </a:t>
            </a:r>
            <a:r>
              <a:rPr lang="en-US" altLang="en-US" smtClean="0"/>
              <a:t>+ 21.4 </a:t>
            </a:r>
            <a:r>
              <a:rPr lang="en-US" altLang="en-US" smtClean="0"/>
              <a:t>Mcells (fine)</a:t>
            </a:r>
          </a:p>
          <a:p>
            <a:pPr marL="804863" lvl="1" indent="-261938">
              <a:tabLst>
                <a:tab pos="1704975" algn="l"/>
              </a:tabLst>
            </a:pPr>
            <a:r>
              <a:rPr lang="en-US" altLang="en-US" smtClean="0"/>
              <a:t>mesh size ≈ 0.003 to 0.011</a:t>
            </a:r>
            <a:r>
              <a:rPr lang="en-GB" altLang="en-US" i="1" smtClean="0"/>
              <a:t>c</a:t>
            </a:r>
            <a:r>
              <a:rPr lang="en-GB" altLang="en-US" baseline="-25000" smtClean="0"/>
              <a:t>mac</a:t>
            </a:r>
            <a:endParaRPr lang="en-US" altLang="en-US" smtClean="0"/>
          </a:p>
          <a:p>
            <a:pPr marL="804863" lvl="1" indent="-261938">
              <a:tabLst>
                <a:tab pos="1704975" algn="l"/>
              </a:tabLst>
            </a:pPr>
            <a:r>
              <a:rPr lang="en-US" altLang="en-US" smtClean="0"/>
              <a:t>far field:	3 root </a:t>
            </a:r>
            <a:r>
              <a:rPr lang="en-US" altLang="en-US" smtClean="0"/>
              <a:t>chords </a:t>
            </a:r>
            <a:endParaRPr lang="en-US" altLang="en-US" smtClean="0"/>
          </a:p>
          <a:p>
            <a:pPr marL="804863" lvl="1" indent="-261938">
              <a:tabLst>
                <a:tab pos="1704975" algn="l"/>
              </a:tabLst>
            </a:pPr>
            <a:r>
              <a:rPr lang="en-GB" altLang="en-US" smtClean="0">
                <a:solidFill>
                  <a:srgbClr val="FF0000"/>
                </a:solidFill>
              </a:rPr>
              <a:t>conical </a:t>
            </a:r>
            <a:r>
              <a:rPr lang="en-GB" altLang="en-US" smtClean="0">
                <a:solidFill>
                  <a:srgbClr val="FF0000"/>
                </a:solidFill>
              </a:rPr>
              <a:t>structure: refined </a:t>
            </a:r>
            <a:r>
              <a:rPr lang="en-GB" altLang="en-US" smtClean="0">
                <a:solidFill>
                  <a:srgbClr val="FF0000"/>
                </a:solidFill>
              </a:rPr>
              <a:t>towards </a:t>
            </a:r>
            <a:r>
              <a:rPr lang="en-GB" altLang="en-US" smtClean="0">
                <a:solidFill>
                  <a:srgbClr val="FF0000"/>
                </a:solidFill>
              </a:rPr>
              <a:t>apex (learned in ATAAC)</a:t>
            </a:r>
            <a:endParaRPr lang="en-GB" altLang="en-US" smtClean="0">
              <a:solidFill>
                <a:srgbClr val="FF0000"/>
              </a:solidFill>
            </a:endParaRPr>
          </a:p>
        </p:txBody>
      </p:sp>
      <p:pic>
        <p:nvPicPr>
          <p:cNvPr id="9223" name="Picture 5" descr="NasaDeltaWing2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3500438"/>
            <a:ext cx="43180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5758" y="3500438"/>
            <a:ext cx="427336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7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Available reference data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mtClean="0"/>
              <a:t>Experiment of TU München:</a:t>
            </a:r>
            <a:endParaRPr lang="en-GB" altLang="en-US" smtClean="0"/>
          </a:p>
          <a:p>
            <a:pPr marL="804863" lvl="1" indent="-261938">
              <a:spcBef>
                <a:spcPts val="600"/>
              </a:spcBef>
            </a:pPr>
            <a:r>
              <a:rPr lang="en-US" altLang="en-US" smtClean="0"/>
              <a:t>Steady surface pressure at five chord stations:</a:t>
            </a:r>
            <a:br>
              <a:rPr lang="en-US" altLang="en-US" smtClean="0"/>
            </a:br>
            <a:r>
              <a:rPr lang="en-US" altLang="en-US" i="1" smtClean="0"/>
              <a:t>x</a:t>
            </a:r>
            <a:r>
              <a:rPr lang="en-US" altLang="en-US" smtClean="0"/>
              <a:t>/</a:t>
            </a:r>
            <a:r>
              <a:rPr lang="en-US" altLang="en-US" i="1" smtClean="0"/>
              <a:t>c</a:t>
            </a:r>
            <a:r>
              <a:rPr lang="en-US" altLang="en-US" baseline="-25000" smtClean="0"/>
              <a:t>r</a:t>
            </a:r>
            <a:r>
              <a:rPr lang="en-US" altLang="en-US" smtClean="0"/>
              <a:t> = 0.2, 0.4, 0.6, 0.8, and 0.95</a:t>
            </a:r>
          </a:p>
          <a:p>
            <a:pPr marL="804863" lvl="1" indent="-261938">
              <a:spcBef>
                <a:spcPts val="600"/>
              </a:spcBef>
            </a:pPr>
            <a:r>
              <a:rPr lang="en-US" altLang="en-US" smtClean="0"/>
              <a:t>Unsteady surface pressure at four chord stations:</a:t>
            </a:r>
            <a:br>
              <a:rPr lang="en-US" altLang="en-US" smtClean="0"/>
            </a:br>
            <a:r>
              <a:rPr lang="en-US" altLang="en-US" i="1" smtClean="0"/>
              <a:t>x</a:t>
            </a:r>
            <a:r>
              <a:rPr lang="en-US" altLang="en-US" smtClean="0"/>
              <a:t>/</a:t>
            </a:r>
            <a:r>
              <a:rPr lang="en-US" altLang="en-US" i="1" smtClean="0"/>
              <a:t>c</a:t>
            </a:r>
            <a:r>
              <a:rPr lang="en-US" altLang="en-US" baseline="-25000" smtClean="0"/>
              <a:t>r</a:t>
            </a:r>
            <a:r>
              <a:rPr lang="en-US" altLang="en-US" smtClean="0"/>
              <a:t> = 0.4, 0.6, 0.8, and 0.95</a:t>
            </a:r>
          </a:p>
          <a:p>
            <a:pPr marL="804863" lvl="1" indent="-261938">
              <a:spcBef>
                <a:spcPts val="600"/>
              </a:spcBef>
            </a:pPr>
            <a:r>
              <a:rPr lang="en-US" altLang="en-US" smtClean="0"/>
              <a:t>Stereo-PIV (mean velocity field) at five chord stations:</a:t>
            </a:r>
            <a:br>
              <a:rPr lang="en-US" altLang="en-US" smtClean="0"/>
            </a:br>
            <a:r>
              <a:rPr lang="en-US" altLang="en-US" i="1" smtClean="0"/>
              <a:t>x</a:t>
            </a:r>
            <a:r>
              <a:rPr lang="en-US" altLang="en-US" smtClean="0"/>
              <a:t>/</a:t>
            </a:r>
            <a:r>
              <a:rPr lang="en-US" altLang="en-US" i="1" smtClean="0"/>
              <a:t>c</a:t>
            </a:r>
            <a:r>
              <a:rPr lang="en-US" altLang="en-US" baseline="-25000" smtClean="0"/>
              <a:t>r</a:t>
            </a:r>
            <a:r>
              <a:rPr lang="en-US" altLang="en-US" smtClean="0"/>
              <a:t> = 0.2, 0.4, 0.6, 0.8, and 0.95</a:t>
            </a:r>
          </a:p>
          <a:p>
            <a:pPr marL="804863" lvl="1" indent="-261938">
              <a:spcBef>
                <a:spcPts val="600"/>
              </a:spcBef>
            </a:pPr>
            <a:r>
              <a:rPr lang="en-US" altLang="en-US" smtClean="0"/>
              <a:t>HWA (fluctuating velocity field) at three chord stations:</a:t>
            </a:r>
            <a:br>
              <a:rPr lang="en-US" altLang="en-US" smtClean="0"/>
            </a:br>
            <a:r>
              <a:rPr lang="en-US" altLang="en-US" i="1" smtClean="0"/>
              <a:t>x</a:t>
            </a:r>
            <a:r>
              <a:rPr lang="en-US" altLang="en-US" smtClean="0"/>
              <a:t>/</a:t>
            </a:r>
            <a:r>
              <a:rPr lang="en-US" altLang="en-US" i="1" smtClean="0"/>
              <a:t>c</a:t>
            </a:r>
            <a:r>
              <a:rPr lang="en-US" altLang="en-US" baseline="-25000" smtClean="0"/>
              <a:t>r</a:t>
            </a:r>
            <a:r>
              <a:rPr lang="en-US" altLang="en-US" smtClean="0"/>
              <a:t> = 0.4, 0.6, and 0.8</a:t>
            </a:r>
          </a:p>
          <a:p>
            <a:pPr marL="804863" lvl="1" indent="-261938">
              <a:spcBef>
                <a:spcPts val="600"/>
              </a:spcBef>
            </a:pPr>
            <a:r>
              <a:rPr lang="en-US" altLang="en-US" smtClean="0"/>
              <a:t>(Oil </a:t>
            </a:r>
            <a:r>
              <a:rPr lang="en-US" altLang="en-US" smtClean="0"/>
              <a:t>flow </a:t>
            </a:r>
            <a:r>
              <a:rPr lang="en-US" altLang="en-US" smtClean="0"/>
              <a:t>visualization)</a:t>
            </a:r>
          </a:p>
          <a:p>
            <a:pPr marL="804863" lvl="1" indent="-261938">
              <a:spcBef>
                <a:spcPts val="600"/>
              </a:spcBef>
            </a:pPr>
            <a:endParaRPr lang="en-US" altLang="en-US" smtClean="0"/>
          </a:p>
          <a:p>
            <a:r>
              <a:rPr lang="en-US" altLang="en-US" smtClean="0"/>
              <a:t>Experimental data</a:t>
            </a:r>
            <a:r>
              <a:rPr lang="en-GB" altLang="en-US" sz="1800" smtClean="0"/>
              <a:t> provided by </a:t>
            </a:r>
            <a:r>
              <a:rPr lang="en-US" altLang="en-US" smtClean="0"/>
              <a:t>Christian </a:t>
            </a:r>
            <a:r>
              <a:rPr lang="en-US" altLang="en-US" smtClean="0"/>
              <a:t>Breitsamter </a:t>
            </a:r>
            <a:r>
              <a:rPr lang="en-US" altLang="en-US" smtClean="0"/>
              <a:t>(TU München)</a:t>
            </a:r>
            <a:endParaRPr lang="en-GB" altLang="en-US" sz="1800" smtClean="0"/>
          </a:p>
        </p:txBody>
      </p:sp>
    </p:spTree>
    <p:extLst>
      <p:ext uri="{BB962C8B-B14F-4D97-AF65-F5344CB8AC3E}">
        <p14:creationId xmlns:p14="http://schemas.microsoft.com/office/powerpoint/2010/main" val="397029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Computations performed</a:t>
            </a:r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smtClean="0"/>
                  <a:t>CFDB:</a:t>
                </a:r>
              </a:p>
              <a:p>
                <a:pPr lvl="1">
                  <a:tabLst>
                    <a:tab pos="1792288" algn="l"/>
                  </a:tabLst>
                </a:pPr>
                <a:r>
                  <a:rPr lang="en-GB" smtClean="0"/>
                  <a:t>baseline:	standard SA-DDES</a:t>
                </a:r>
                <a:r>
                  <a:rPr lang="de-DE" smtClean="0"/>
                  <a:t> + </a:t>
                </a:r>
                <a:r>
                  <a:rPr lang="el-GR" smtClean="0"/>
                  <a:t>Δ</a:t>
                </a:r>
                <a:r>
                  <a:rPr lang="de-DE" baseline="-25000" smtClean="0"/>
                  <a:t>max</a:t>
                </a:r>
                <a:endParaRPr lang="de-DE" smtClean="0"/>
              </a:p>
              <a:p>
                <a:pPr lvl="1">
                  <a:tabLst>
                    <a:tab pos="1792288" algn="l"/>
                  </a:tabLst>
                </a:pPr>
                <a:r>
                  <a:rPr lang="de-DE" smtClean="0">
                    <a:solidFill>
                      <a:srgbClr val="FF0000"/>
                    </a:solidFill>
                  </a:rPr>
                  <a:t>GAM: 	SA-</a:t>
                </a:r>
                <a:r>
                  <a:rPr lang="el-GR" dirty="0">
                    <a:solidFill>
                      <a:srgbClr val="FF0000"/>
                    </a:solidFill>
                  </a:rPr>
                  <a:t>σ</a:t>
                </a:r>
                <a:r>
                  <a:rPr lang="de-DE" dirty="0">
                    <a:solidFill>
                      <a:srgbClr val="FF0000"/>
                    </a:solidFill>
                  </a:rPr>
                  <a:t>-DDES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de-DE" b="0" i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Δ</m:t>
                            </m:r>
                          </m:e>
                        </m:acc>
                      </m:e>
                      <m:sub>
                        <m:r>
                          <a:rPr lang="de-DE" b="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</m:sub>
                    </m:sSub>
                  </m:oMath>
                </a14:m>
                <a:r>
                  <a:rPr lang="de-DE" smtClean="0">
                    <a:solidFill>
                      <a:srgbClr val="FF0000"/>
                    </a:solidFill>
                  </a:rPr>
                  <a:t> (GAM)</a:t>
                </a:r>
              </a:p>
              <a:p>
                <a:pPr lvl="1"/>
                <a:r>
                  <a:rPr lang="de-DE"/>
                  <a:t>2</a:t>
                </a:r>
                <a:r>
                  <a:rPr lang="de-DE" baseline="30000"/>
                  <a:t>nd</a:t>
                </a:r>
                <a:r>
                  <a:rPr lang="de-DE"/>
                  <a:t>-order </a:t>
                </a:r>
                <a:r>
                  <a:rPr lang="de-DE" smtClean="0"/>
                  <a:t>blended central/upwind scheme</a:t>
                </a:r>
              </a:p>
              <a:p>
                <a:pPr lvl="1"/>
                <a:endParaRPr lang="de-DE" baseline="-25000" smtClean="0">
                  <a:solidFill>
                    <a:schemeClr val="tx1"/>
                  </a:solidFill>
                </a:endParaRPr>
              </a:p>
              <a:p>
                <a:r>
                  <a:rPr lang="en-GB" smtClean="0"/>
                  <a:t>NLR</a:t>
                </a:r>
                <a:r>
                  <a:rPr lang="en-GB" smtClean="0"/>
                  <a:t>:</a:t>
                </a:r>
                <a:endParaRPr lang="en-GB" smtClean="0"/>
              </a:p>
              <a:p>
                <a:pPr lvl="1">
                  <a:tabLst>
                    <a:tab pos="1792288" algn="l"/>
                  </a:tabLst>
                </a:pPr>
                <a:r>
                  <a:rPr lang="en-GB" smtClean="0"/>
                  <a:t>baseline:	standard SST-DDES</a:t>
                </a:r>
                <a:endParaRPr lang="de-DE"/>
              </a:p>
              <a:p>
                <a:pPr lvl="1">
                  <a:tabLst>
                    <a:tab pos="1792288" algn="l"/>
                  </a:tabLst>
                </a:pPr>
                <a:r>
                  <a:rPr lang="en-GB" smtClean="0">
                    <a:solidFill>
                      <a:srgbClr val="FF0000"/>
                    </a:solidFill>
                  </a:rPr>
                  <a:t>GAM:	DX-LES </a:t>
                </a:r>
                <a:r>
                  <a:rPr lang="en-GB" smtClean="0">
                    <a:solidFill>
                      <a:srgbClr val="FF0000"/>
                    </a:solidFill>
                  </a:rPr>
                  <a:t>+ HPF + stochastic backscatter SGS </a:t>
                </a:r>
                <a:r>
                  <a:rPr lang="en-GB" smtClean="0">
                    <a:solidFill>
                      <a:srgbClr val="FF0000"/>
                    </a:solidFill>
                  </a:rPr>
                  <a:t>model</a:t>
                </a:r>
                <a:endParaRPr lang="de-DE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de-DE" smtClean="0"/>
                  <a:t>4</a:t>
                </a:r>
                <a:r>
                  <a:rPr lang="de-DE" baseline="30000" smtClean="0"/>
                  <a:t>th</a:t>
                </a:r>
                <a:r>
                  <a:rPr lang="de-DE" smtClean="0"/>
                  <a:t>-order low-dispersion skew-symmetric finite-volume method</a:t>
                </a:r>
              </a:p>
              <a:p>
                <a:endParaRPr lang="de-DE" smtClean="0"/>
              </a:p>
              <a:p>
                <a:r>
                  <a:rPr lang="de-DE" smtClean="0"/>
                  <a:t>Common</a:t>
                </a:r>
              </a:p>
              <a:p>
                <a:pPr lvl="1"/>
                <a:r>
                  <a:rPr lang="de-DE" smtClean="0"/>
                  <a:t>mandatory grid</a:t>
                </a:r>
              </a:p>
              <a:p>
                <a:pPr lvl="1"/>
                <a:r>
                  <a:rPr lang="de-DE" smtClean="0"/>
                  <a:t>2</a:t>
                </a:r>
                <a:r>
                  <a:rPr lang="de-DE" baseline="30000" smtClean="0"/>
                  <a:t>nd</a:t>
                </a:r>
                <a:r>
                  <a:rPr lang="de-DE" smtClean="0"/>
                  <a:t>-order </a:t>
                </a:r>
                <a:r>
                  <a:rPr lang="de-DE"/>
                  <a:t>implicit time integration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>
                        <a:latin typeface="Cambria Math"/>
                      </a:rPr>
                      <m:t>Δ</m:t>
                    </m:r>
                    <m:r>
                      <a:rPr lang="nl-NL" i="1">
                        <a:latin typeface="Cambria Math"/>
                      </a:rPr>
                      <m:t>𝑡</m:t>
                    </m:r>
                    <m:r>
                      <a:rPr lang="nl-NL" i="1">
                        <a:latin typeface="Cambria Math"/>
                      </a:rPr>
                      <m:t>=3.75⋅</m:t>
                    </m:r>
                    <m:sSup>
                      <m:sSupPr>
                        <m:ctrlPr>
                          <a:rPr lang="nl-NL" i="1">
                            <a:latin typeface="Cambria Math"/>
                          </a:rPr>
                        </m:ctrlPr>
                      </m:sSupPr>
                      <m:e>
                        <m:r>
                          <a:rPr lang="nl-NL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nl-NL" i="1">
                            <a:latin typeface="Cambria Math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de-DE"/>
                  <a:t> </a:t>
                </a:r>
                <a:r>
                  <a:rPr lang="de-DE" smtClean="0"/>
                  <a:t>CTU  (convective CFL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≈</m:t>
                    </m:r>
                    <m:f>
                      <m:fPr>
                        <m:type m:val="lin"/>
                        <m:ctrlPr>
                          <a:rPr lang="nl-NL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mtClean="0"/>
                  <a:t>)</a:t>
                </a:r>
              </a:p>
              <a:p>
                <a:pPr lvl="1"/>
                <a:r>
                  <a:rPr lang="en-GB" smtClean="0"/>
                  <a:t>1300 time steps per period of dominant frequency (St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≈2</m:t>
                    </m:r>
                  </m:oMath>
                </a14:m>
                <a:r>
                  <a:rPr lang="en-GB" smtClean="0"/>
                  <a:t>)</a:t>
                </a:r>
              </a:p>
              <a:p>
                <a:pPr lvl="1"/>
                <a:r>
                  <a:rPr lang="en-GB" smtClean="0"/>
                  <a:t>transient about 7 CTU; statistics about 15 CTU</a:t>
                </a:r>
                <a:endParaRPr lang="en-GB" smtClean="0"/>
              </a:p>
              <a:p>
                <a:pPr lvl="2"/>
                <a:endParaRPr lang="en-GB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93" t="-16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66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Instantaneous vortical structures</a:t>
            </a:r>
            <a:endParaRPr lang="en-GB"/>
          </a:p>
        </p:txBody>
      </p:sp>
      <p:pic>
        <p:nvPicPr>
          <p:cNvPr id="3074" name="Picture 2" descr="S:\ATAAC\Docs\TC-delta-wing\Figs\wing_iso_Q_NLR_HPFXLES_del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384" y="4005064"/>
            <a:ext cx="2880000" cy="199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S:\ATAAC\Docs\TC-delta-wing\Figs\wing_iso_Q_NLR_SSTDD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602" y="4005064"/>
            <a:ext cx="2880000" cy="199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381" y="1438748"/>
            <a:ext cx="2876005" cy="1992076"/>
          </a:xfrm>
          <a:prstGeom prst="rect">
            <a:avLst/>
          </a:prstGeom>
        </p:spPr>
      </p:pic>
      <p:sp>
        <p:nvSpPr>
          <p:cNvPr id="7" name="Textfeld 4"/>
          <p:cNvSpPr txBox="1"/>
          <p:nvPr/>
        </p:nvSpPr>
        <p:spPr>
          <a:xfrm>
            <a:off x="2222454" y="3446105"/>
            <a:ext cx="2664296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mtClean="0"/>
              <a:t>SA-DDES </a:t>
            </a:r>
            <a:r>
              <a:rPr lang="de-DE" dirty="0" smtClean="0"/>
              <a:t>+ </a:t>
            </a:r>
            <a:r>
              <a:rPr lang="el-GR" smtClean="0"/>
              <a:t>Δ</a:t>
            </a:r>
            <a:r>
              <a:rPr lang="de-DE" baseline="-25000" smtClean="0"/>
              <a:t>max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602" y="1437519"/>
            <a:ext cx="2880000" cy="19948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1"/>
              <p:cNvSpPr txBox="1"/>
              <p:nvPr/>
            </p:nvSpPr>
            <p:spPr>
              <a:xfrm>
                <a:off x="5289033" y="3441745"/>
                <a:ext cx="2598701" cy="37805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 smtClean="0">
                    <a:solidFill>
                      <a:schemeClr val="tx1"/>
                    </a:solidFill>
                  </a:rPr>
                  <a:t>SA-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σ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-DDES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DE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de-DE" b="0" i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Δ</m:t>
                            </m:r>
                          </m:e>
                        </m:acc>
                      </m:e>
                      <m:sub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</m:sub>
                    </m:sSub>
                  </m:oMath>
                </a14:m>
                <a:endParaRPr lang="de-DE" dirty="0" smtClean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033" y="3441745"/>
                <a:ext cx="2598701" cy="378052"/>
              </a:xfrm>
              <a:prstGeom prst="rect">
                <a:avLst/>
              </a:prstGeom>
              <a:blipFill rotWithShape="1">
                <a:blip r:embed="rId6"/>
                <a:stretch>
                  <a:fillRect t="-8065" b="-2580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4"/>
          <p:cNvSpPr txBox="1"/>
          <p:nvPr/>
        </p:nvSpPr>
        <p:spPr>
          <a:xfrm>
            <a:off x="2255251" y="6011996"/>
            <a:ext cx="2598701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mtClean="0"/>
              <a:t>SST-DDES</a:t>
            </a:r>
            <a:endParaRPr lang="de-DE" dirty="0"/>
          </a:p>
        </p:txBody>
      </p:sp>
      <p:sp>
        <p:nvSpPr>
          <p:cNvPr id="13" name="Textfeld 4"/>
          <p:cNvSpPr txBox="1"/>
          <p:nvPr/>
        </p:nvSpPr>
        <p:spPr>
          <a:xfrm>
            <a:off x="5289033" y="6011996"/>
            <a:ext cx="2598701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mtClean="0"/>
              <a:t>HPF DX-LES</a:t>
            </a:r>
            <a:endParaRPr lang="de-DE" dirty="0"/>
          </a:p>
        </p:txBody>
      </p:sp>
      <p:sp>
        <p:nvSpPr>
          <p:cNvPr id="14" name="Textfeld 4"/>
          <p:cNvSpPr txBox="1"/>
          <p:nvPr/>
        </p:nvSpPr>
        <p:spPr>
          <a:xfrm rot="16200000">
            <a:off x="717236" y="4816015"/>
            <a:ext cx="2022638" cy="369332"/>
          </a:xfrm>
          <a:prstGeom prst="rect">
            <a:avLst/>
          </a:prstGeom>
          <a:noFill/>
          <a:ln w="254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de-DE" smtClean="0"/>
              <a:t>NLR</a:t>
            </a:r>
            <a:endParaRPr lang="de-DE" dirty="0"/>
          </a:p>
        </p:txBody>
      </p:sp>
      <p:sp>
        <p:nvSpPr>
          <p:cNvPr id="15" name="Textfeld 4"/>
          <p:cNvSpPr txBox="1"/>
          <p:nvPr/>
        </p:nvSpPr>
        <p:spPr>
          <a:xfrm rot="16200000">
            <a:off x="717236" y="2250119"/>
            <a:ext cx="2022638" cy="369332"/>
          </a:xfrm>
          <a:prstGeom prst="rect">
            <a:avLst/>
          </a:prstGeom>
          <a:noFill/>
          <a:ln w="254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de-DE" smtClean="0"/>
              <a:t>CFDB</a:t>
            </a:r>
            <a:endParaRPr lang="de-DE" dirty="0"/>
          </a:p>
        </p:txBody>
      </p:sp>
      <p:grpSp>
        <p:nvGrpSpPr>
          <p:cNvPr id="10" name="Group 9"/>
          <p:cNvGrpSpPr/>
          <p:nvPr/>
        </p:nvGrpSpPr>
        <p:grpSpPr>
          <a:xfrm>
            <a:off x="313073" y="3140968"/>
            <a:ext cx="2530735" cy="848394"/>
            <a:chOff x="313073" y="3140968"/>
            <a:chExt cx="2530735" cy="848394"/>
          </a:xfrm>
        </p:grpSpPr>
        <p:sp>
          <p:nvSpPr>
            <p:cNvPr id="17" name="TextBox 16"/>
            <p:cNvSpPr txBox="1"/>
            <p:nvPr/>
          </p:nvSpPr>
          <p:spPr>
            <a:xfrm>
              <a:off x="313073" y="3343031"/>
              <a:ext cx="1453668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mtClean="0"/>
                <a:t>steady helical</a:t>
              </a:r>
              <a:br>
                <a:rPr lang="en-GB" smtClean="0"/>
              </a:br>
              <a:r>
                <a:rPr lang="en-GB" smtClean="0"/>
                <a:t>structures</a:t>
              </a:r>
              <a:endParaRPr lang="en-GB"/>
            </a:p>
          </p:txBody>
        </p:sp>
        <p:cxnSp>
          <p:nvCxnSpPr>
            <p:cNvPr id="18" name="Straight Arrow Connector 17"/>
            <p:cNvCxnSpPr>
              <a:stCxn id="17" idx="3"/>
            </p:cNvCxnSpPr>
            <p:nvPr/>
          </p:nvCxnSpPr>
          <p:spPr>
            <a:xfrm flipV="1">
              <a:off x="1766741" y="3140968"/>
              <a:ext cx="1077067" cy="525229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/>
          <p:cNvCxnSpPr>
            <a:stCxn id="17" idx="3"/>
          </p:cNvCxnSpPr>
          <p:nvPr/>
        </p:nvCxnSpPr>
        <p:spPr>
          <a:xfrm>
            <a:off x="1766741" y="3666197"/>
            <a:ext cx="1229467" cy="1851035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5796136" y="3140968"/>
            <a:ext cx="3271435" cy="2448272"/>
            <a:chOff x="5796136" y="3140968"/>
            <a:chExt cx="3271435" cy="2448272"/>
          </a:xfrm>
        </p:grpSpPr>
        <p:sp>
          <p:nvSpPr>
            <p:cNvPr id="22" name="TextBox 21"/>
            <p:cNvSpPr txBox="1"/>
            <p:nvPr/>
          </p:nvSpPr>
          <p:spPr>
            <a:xfrm>
              <a:off x="7524328" y="3284984"/>
              <a:ext cx="1543243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mtClean="0"/>
                <a:t>unsteady</a:t>
              </a:r>
              <a:br>
                <a:rPr lang="en-GB" smtClean="0"/>
              </a:br>
              <a:r>
                <a:rPr lang="en-GB" smtClean="0"/>
                <a:t>fine structures</a:t>
              </a:r>
              <a:endParaRPr lang="en-GB"/>
            </a:p>
          </p:txBody>
        </p:sp>
        <p:cxnSp>
          <p:nvCxnSpPr>
            <p:cNvPr id="23" name="Straight Arrow Connector 22"/>
            <p:cNvCxnSpPr>
              <a:stCxn id="22" idx="1"/>
            </p:cNvCxnSpPr>
            <p:nvPr/>
          </p:nvCxnSpPr>
          <p:spPr>
            <a:xfrm flipH="1" flipV="1">
              <a:off x="5940152" y="3140968"/>
              <a:ext cx="1584176" cy="467182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2" idx="1"/>
            </p:cNvCxnSpPr>
            <p:nvPr/>
          </p:nvCxnSpPr>
          <p:spPr>
            <a:xfrm flipH="1">
              <a:off x="5796136" y="3608150"/>
              <a:ext cx="1728192" cy="198109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17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Mean pressure coefficient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412775"/>
            <a:ext cx="2879998" cy="248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2160" y="1412775"/>
            <a:ext cx="2879999" cy="248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1412775"/>
            <a:ext cx="2879999" cy="248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3901319"/>
            <a:ext cx="2879999" cy="248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2160" y="3901319"/>
            <a:ext cx="2879999" cy="248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523460" y="2420888"/>
            <a:ext cx="2320892" cy="2867546"/>
            <a:chOff x="6523460" y="1237420"/>
            <a:chExt cx="2320892" cy="2867546"/>
          </a:xfrm>
        </p:grpSpPr>
        <p:sp>
          <p:nvSpPr>
            <p:cNvPr id="9" name="TextBox 8"/>
            <p:cNvSpPr txBox="1"/>
            <p:nvPr/>
          </p:nvSpPr>
          <p:spPr>
            <a:xfrm>
              <a:off x="6523460" y="3181636"/>
              <a:ext cx="2320892" cy="92333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mtClean="0"/>
                <a:t>GAM methods:</a:t>
              </a:r>
            </a:p>
            <a:p>
              <a:pPr algn="ctr"/>
              <a:r>
                <a:rPr lang="en-GB" smtClean="0"/>
                <a:t>improved suction peak</a:t>
              </a:r>
              <a:br>
                <a:rPr lang="en-GB" smtClean="0"/>
              </a:br>
              <a:r>
                <a:rPr lang="en-GB" smtClean="0"/>
                <a:t>of main vortex</a:t>
              </a:r>
              <a:endParaRPr lang="en-GB"/>
            </a:p>
          </p:txBody>
        </p:sp>
        <p:cxnSp>
          <p:nvCxnSpPr>
            <p:cNvPr id="11" name="Straight Arrow Connector 10"/>
            <p:cNvCxnSpPr>
              <a:stCxn id="9" idx="0"/>
            </p:cNvCxnSpPr>
            <p:nvPr/>
          </p:nvCxnSpPr>
          <p:spPr>
            <a:xfrm flipV="1">
              <a:off x="7683906" y="1237420"/>
              <a:ext cx="416486" cy="1944216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115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RMS of pressure coefficient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412775"/>
            <a:ext cx="2879998" cy="248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2160" y="1412775"/>
            <a:ext cx="2879999" cy="248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1412775"/>
            <a:ext cx="2879999" cy="248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3901319"/>
            <a:ext cx="2879999" cy="248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2160" y="3901319"/>
            <a:ext cx="2879999" cy="248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292080" y="2996952"/>
            <a:ext cx="3362508" cy="2291482"/>
            <a:chOff x="5292080" y="1813484"/>
            <a:chExt cx="3362508" cy="2291482"/>
          </a:xfrm>
        </p:grpSpPr>
        <p:sp>
          <p:nvSpPr>
            <p:cNvPr id="9" name="TextBox 8"/>
            <p:cNvSpPr txBox="1"/>
            <p:nvPr/>
          </p:nvSpPr>
          <p:spPr>
            <a:xfrm>
              <a:off x="6713224" y="3181636"/>
              <a:ext cx="1941364" cy="92333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mtClean="0"/>
                <a:t>GAM methods:</a:t>
              </a:r>
            </a:p>
            <a:p>
              <a:pPr algn="ctr"/>
              <a:r>
                <a:rPr lang="en-GB" smtClean="0"/>
                <a:t>improved pressure</a:t>
              </a:r>
              <a:br>
                <a:rPr lang="en-GB" smtClean="0"/>
              </a:br>
              <a:r>
                <a:rPr lang="en-GB" smtClean="0"/>
                <a:t>fluctuations</a:t>
              </a:r>
              <a:endParaRPr lang="en-GB"/>
            </a:p>
          </p:txBody>
        </p:sp>
        <p:cxnSp>
          <p:nvCxnSpPr>
            <p:cNvPr id="10" name="Straight Arrow Connector 9"/>
            <p:cNvCxnSpPr>
              <a:stCxn id="9" idx="0"/>
            </p:cNvCxnSpPr>
            <p:nvPr/>
          </p:nvCxnSpPr>
          <p:spPr>
            <a:xfrm flipH="1" flipV="1">
              <a:off x="5292080" y="1813484"/>
              <a:ext cx="2391826" cy="1368152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483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2427</TotalTime>
  <Words>446</Words>
  <Application>Microsoft Office PowerPoint</Application>
  <PresentationFormat>On-screen Show (4:3)</PresentationFormat>
  <Paragraphs>142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Larissa</vt:lpstr>
      <vt:lpstr>Delta Wing with Vortex Breakdown  Johan Kok (NLR) and Marian Fuchs (CFDB)</vt:lpstr>
      <vt:lpstr>Test case definition</vt:lpstr>
      <vt:lpstr>Characterization of flow</vt:lpstr>
      <vt:lpstr>Grids</vt:lpstr>
      <vt:lpstr>Available reference data</vt:lpstr>
      <vt:lpstr>Computations performed</vt:lpstr>
      <vt:lpstr>Instantaneous vortical structures</vt:lpstr>
      <vt:lpstr>Mean pressure coefficient</vt:lpstr>
      <vt:lpstr>RMS of pressure coefficient</vt:lpstr>
      <vt:lpstr>Resolved turbulent kinetic energy – baseline methods</vt:lpstr>
      <vt:lpstr>Resolved turbulent kinetic energy – GAM methods</vt:lpstr>
      <vt:lpstr>Time-averaged velocity field – baseline methods</vt:lpstr>
      <vt:lpstr>Time-averaged velocity field – GAM methods</vt:lpstr>
      <vt:lpstr>Time-averaged velocity field – baseline methods</vt:lpstr>
      <vt:lpstr>Time-averaged velocity field – GAM methods</vt:lpstr>
      <vt:lpstr>I2 Delta wing – Conclusions</vt:lpstr>
      <vt:lpstr>PowerPoint Presentation</vt:lpstr>
      <vt:lpstr>Experiment: Time-averaged velocity field and turbulent kinetic energy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wughaase</dc:creator>
  <cp:lastModifiedBy>Johan Kok</cp:lastModifiedBy>
  <cp:revision>175</cp:revision>
  <dcterms:created xsi:type="dcterms:W3CDTF">2013-06-02T18:32:31Z</dcterms:created>
  <dcterms:modified xsi:type="dcterms:W3CDTF">2015-09-25T11:39:41Z</dcterms:modified>
</cp:coreProperties>
</file>