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9" r:id="rId2"/>
    <p:sldId id="448" r:id="rId3"/>
    <p:sldId id="457" r:id="rId4"/>
    <p:sldId id="356" r:id="rId5"/>
    <p:sldId id="450" r:id="rId6"/>
    <p:sldId id="451" r:id="rId7"/>
    <p:sldId id="452" r:id="rId8"/>
    <p:sldId id="455" r:id="rId9"/>
    <p:sldId id="458" r:id="rId10"/>
  </p:sldIdLst>
  <p:sldSz cx="9144000" cy="6858000" type="screen4x3"/>
  <p:notesSz cx="6858000" cy="9144000"/>
  <p:defaultTextStyle>
    <a:defPPr>
      <a:defRPr lang="de-DE"/>
    </a:defPPr>
    <a:lvl1pPr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D2"/>
    <a:srgbClr val="686868"/>
    <a:srgbClr val="FAFAFA"/>
    <a:srgbClr val="FF8D00"/>
    <a:srgbClr val="FFE700"/>
    <a:srgbClr val="E7E7E7"/>
    <a:srgbClr val="808080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9" autoAdjust="0"/>
    <p:restoredTop sz="94611" autoAdjust="0"/>
  </p:normalViewPr>
  <p:slideViewPr>
    <p:cSldViewPr showGuides="1">
      <p:cViewPr varScale="1">
        <p:scale>
          <a:sx n="74" d="100"/>
          <a:sy n="74" d="100"/>
        </p:scale>
        <p:origin x="-3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4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FA7B4CC4-C062-4371-B4EB-1DFE506309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081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2150" y="611188"/>
            <a:ext cx="5473700" cy="410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932363"/>
            <a:ext cx="5486400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FAD91DA1-1B78-4017-827F-2F7E261FCC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200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Host\Users\cd\Desktop\Startbild_4zu3-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&gt; Vortrag &gt; Autor  •  Dokumentname &gt; Datum</a:t>
            </a:r>
            <a:endParaRPr lang="de-DE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4629EF6F-528C-4428-9559-A66F5F8CC7E1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08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7DAA5B2F-A699-4C7A-9E80-D744E986A3BE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46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884362"/>
            <a:ext cx="3770313" cy="413692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884362"/>
            <a:ext cx="3769200" cy="413692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1C5AA102-C087-437A-B0A2-8856CBE277C9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14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4800" y="1871439"/>
            <a:ext cx="3769200" cy="33342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5200" y="1872000"/>
            <a:ext cx="3769200" cy="334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11448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3"/>
          </p:nvPr>
        </p:nvSpPr>
        <p:spPr>
          <a:xfrm>
            <a:off x="50652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8" name="Rectangle 47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32C69B6E-5AF5-4537-B7A4-931512ED2748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42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AC1039BB-E8F8-41B8-ABA4-202B419758ED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16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9DC3001A-3A0D-4840-8DF4-E6A3F6E36E49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87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1953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t>wwwDLR.de  •  Folie </a:t>
            </a:r>
            <a:fld id="{18C7CB6D-895A-4F21-B0E7-2185F6FE5534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8388" y="122238"/>
            <a:ext cx="539908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pic>
        <p:nvPicPr>
          <p:cNvPr id="1031" name="Grafik 10" descr="dlr_signe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DLR: Review </a:t>
            </a:r>
            <a:r>
              <a:rPr lang="en-GB" dirty="0"/>
              <a:t>of state-of-the-art</a:t>
            </a:r>
            <a:endParaRPr lang="en-GB" noProof="0" dirty="0" smtClean="0"/>
          </a:p>
        </p:txBody>
      </p:sp>
      <p:sp>
        <p:nvSpPr>
          <p:cNvPr id="8195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8920"/>
            <a:ext cx="7342188" cy="371475"/>
          </a:xfrm>
        </p:spPr>
        <p:txBody>
          <a:bodyPr/>
          <a:lstStyle/>
          <a:p>
            <a:r>
              <a:rPr lang="en-GB" sz="2000" noProof="0" dirty="0" smtClean="0"/>
              <a:t>Axel </a:t>
            </a:r>
            <a:r>
              <a:rPr lang="en-GB" sz="2000" noProof="0" dirty="0" err="1" smtClean="0"/>
              <a:t>Probst</a:t>
            </a:r>
            <a:r>
              <a:rPr lang="en-GB" sz="2000" noProof="0" dirty="0" smtClean="0"/>
              <a:t>, Silvia </a:t>
            </a:r>
            <a:r>
              <a:rPr lang="en-GB" sz="2000" noProof="0" dirty="0" err="1" smtClean="0"/>
              <a:t>Reuß</a:t>
            </a:r>
            <a:r>
              <a:rPr lang="en-GB" sz="2000" noProof="0" dirty="0" smtClean="0"/>
              <a:t>, Dieter Schwamborn</a:t>
            </a:r>
          </a:p>
          <a:p>
            <a:endParaRPr lang="en-GB" noProof="0" dirty="0" smtClean="0"/>
          </a:p>
          <a:p>
            <a:r>
              <a:rPr lang="en-GB" sz="2000" noProof="0" dirty="0" smtClean="0"/>
              <a:t>Go4Hybrid Kick-Off meeting, Berlin, 10.10.2013</a:t>
            </a:r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686868"/>
                </a:solidFill>
              </a:rPr>
              <a:t>&gt; Vortrag &gt; Autor  •  Dokumentname &gt; Datum</a:t>
            </a: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smtClean="0">
                <a:solidFill>
                  <a:srgbClr val="686868"/>
                </a:solidFill>
              </a:rPr>
              <a:t>www.DLR.de  •  Folie </a:t>
            </a:r>
            <a:fld id="{583E1D51-1CDB-4459-BDA4-14A56021876F}" type="slidenum">
              <a:rPr smtClean="0">
                <a:solidFill>
                  <a:srgbClr val="686868"/>
                </a:solidFill>
              </a:rPr>
              <a:pPr eaLnBrk="1" hangingPunct="1"/>
              <a:t>1</a:t>
            </a:fld>
            <a:endParaRPr smtClean="0">
              <a:solidFill>
                <a:srgbClr val="686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 Codes to be used in Go4Hybrid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unstructured Finite-Volume solvers</a:t>
            </a:r>
          </a:p>
          <a:p>
            <a:r>
              <a:rPr lang="en-US" dirty="0" smtClean="0"/>
              <a:t>2nd-order in space and time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TAU:</a:t>
            </a:r>
          </a:p>
          <a:p>
            <a:pPr lvl="1"/>
            <a:r>
              <a:rPr lang="en-US" dirty="0" smtClean="0"/>
              <a:t>compressible, focused on external aerodynamics</a:t>
            </a:r>
          </a:p>
          <a:p>
            <a:pPr lvl="1"/>
            <a:r>
              <a:rPr lang="en-US" dirty="0" smtClean="0"/>
              <a:t>broad application in aeronautics industry and academia</a:t>
            </a:r>
          </a:p>
          <a:p>
            <a:pPr lvl="1"/>
            <a:r>
              <a:rPr lang="en-US" dirty="0" smtClean="0"/>
              <a:t>common SRS models (DES variants, SAS, PANS) and DLR‘s ADDES, initial SEM implementation, stochastic forcing, …</a:t>
            </a:r>
          </a:p>
          <a:p>
            <a:pPr lvl="1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THETA:</a:t>
            </a:r>
          </a:p>
          <a:p>
            <a:pPr lvl="1"/>
            <a:r>
              <a:rPr lang="en-US" dirty="0" smtClean="0"/>
              <a:t>incompressible, mainly focused on internal flows</a:t>
            </a:r>
          </a:p>
          <a:p>
            <a:pPr lvl="1"/>
            <a:r>
              <a:rPr lang="en-US" dirty="0" smtClean="0"/>
              <a:t>much faster for unsteady low-Mach-number flows</a:t>
            </a:r>
          </a:p>
          <a:p>
            <a:pPr lvl="1"/>
            <a:r>
              <a:rPr lang="en-US" dirty="0" smtClean="0"/>
              <a:t>SRS implementations currently brought „in line“ with TAU status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idea: use THETA for basic developments and transfer them into TAU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</a:t>
            </a:r>
            <a:r>
              <a:rPr lang="en-US" dirty="0" err="1" smtClean="0"/>
              <a:t>Vortrag</a:t>
            </a:r>
            <a:r>
              <a:rPr lang="en-US" dirty="0" smtClean="0"/>
              <a:t> &gt; </a:t>
            </a:r>
            <a:r>
              <a:rPr lang="en-US" dirty="0" err="1" smtClean="0"/>
              <a:t>Autor</a:t>
            </a:r>
            <a:r>
              <a:rPr lang="en-US" dirty="0" smtClean="0"/>
              <a:t>  •  </a:t>
            </a:r>
            <a:r>
              <a:rPr lang="en-US" dirty="0" err="1" smtClean="0"/>
              <a:t>Dokumentname</a:t>
            </a:r>
            <a:r>
              <a:rPr lang="en-US" dirty="0" smtClean="0"/>
              <a:t> &gt; Datum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www.DLR.de  •  </a:t>
            </a:r>
            <a:r>
              <a:rPr lang="en-US" dirty="0" err="1" smtClean="0"/>
              <a:t>Folie</a:t>
            </a:r>
            <a:r>
              <a:rPr lang="en-US" dirty="0" smtClean="0"/>
              <a:t> </a:t>
            </a:r>
            <a:fld id="{7DAA5B2F-A699-4C7A-9E80-D744E986A3B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 experience with the grey area in SRS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6741" y="1484784"/>
            <a:ext cx="7694613" cy="4608512"/>
          </a:xfrm>
        </p:spPr>
        <p:txBody>
          <a:bodyPr/>
          <a:lstStyle/>
          <a:p>
            <a:pPr>
              <a:tabLst>
                <a:tab pos="542925" algn="l"/>
                <a:tab pos="1339850" algn="l"/>
              </a:tabLst>
            </a:pPr>
            <a:r>
              <a:rPr lang="en-US" noProof="0" dirty="0" smtClean="0"/>
              <a:t>main flow-/</a:t>
            </a:r>
            <a:r>
              <a:rPr lang="en-US" noProof="0" dirty="0" err="1" smtClean="0"/>
              <a:t>modelling</a:t>
            </a:r>
            <a:r>
              <a:rPr lang="en-US" noProof="0" dirty="0" smtClean="0"/>
              <a:t> classes identified:</a:t>
            </a:r>
          </a:p>
          <a:p>
            <a:pPr marL="0" indent="0">
              <a:buNone/>
              <a:tabLst>
                <a:tab pos="542925" algn="l"/>
                <a:tab pos="1339850" algn="l"/>
              </a:tabLst>
            </a:pPr>
            <a:endParaRPr lang="en-US" noProof="0" dirty="0" smtClean="0"/>
          </a:p>
          <a:p>
            <a:pPr marL="342900" indent="-342900">
              <a:buFont typeface="+mj-lt"/>
              <a:buAutoNum type="arabicPeriod"/>
              <a:tabLst>
                <a:tab pos="542925" algn="l"/>
                <a:tab pos="1339850" algn="l"/>
              </a:tabLst>
            </a:pPr>
            <a:r>
              <a:rPr lang="en-US" noProof="0" dirty="0" smtClean="0"/>
              <a:t>Geometry-induced separation, </a:t>
            </a:r>
            <a:br>
              <a:rPr lang="en-US" noProof="0" dirty="0" smtClean="0"/>
            </a:br>
            <a:r>
              <a:rPr lang="en-US" noProof="0" dirty="0" smtClean="0"/>
              <a:t>e.g. </a:t>
            </a:r>
            <a:r>
              <a:rPr lang="en-US" noProof="0" dirty="0" err="1" smtClean="0"/>
              <a:t>backwar</a:t>
            </a:r>
            <a:r>
              <a:rPr lang="en-US" dirty="0" smtClean="0"/>
              <a:t>d-facing step:</a:t>
            </a:r>
          </a:p>
          <a:p>
            <a:pPr lvl="1">
              <a:buFont typeface="Wingdings" panose="05000000000000000000" pitchFamily="2" charset="2"/>
              <a:buChar char="Ø"/>
              <a:tabLst>
                <a:tab pos="542925" algn="l"/>
                <a:tab pos="1339850" algn="l"/>
              </a:tabLst>
            </a:pPr>
            <a:r>
              <a:rPr lang="en-US" noProof="0" dirty="0" smtClean="0"/>
              <a:t> “non-zonal” mitigation, e.g. stochastic forcing,</a:t>
            </a:r>
            <a:br>
              <a:rPr lang="en-US" noProof="0" dirty="0" smtClean="0"/>
            </a:br>
            <a:r>
              <a:rPr lang="en-US" noProof="0" dirty="0" smtClean="0"/>
              <a:t>special filter definitions, high-pass filtering, …</a:t>
            </a:r>
          </a:p>
          <a:p>
            <a:pPr marL="342900" indent="-342900">
              <a:buFont typeface="+mj-lt"/>
              <a:buAutoNum type="arabicPeriod"/>
              <a:tabLst>
                <a:tab pos="542925" algn="l"/>
                <a:tab pos="1339850" algn="l"/>
              </a:tabLst>
            </a:pPr>
            <a:endParaRPr lang="en-US" noProof="0" dirty="0" smtClean="0"/>
          </a:p>
          <a:p>
            <a:pPr marL="342900" indent="-342900">
              <a:buFont typeface="+mj-lt"/>
              <a:buAutoNum type="arabicPeriod"/>
              <a:tabLst>
                <a:tab pos="542925" algn="l"/>
                <a:tab pos="1339850" algn="l"/>
              </a:tabLst>
            </a:pPr>
            <a:r>
              <a:rPr lang="en-US" noProof="0" dirty="0" smtClean="0"/>
              <a:t>Pressure-induced separation from smooth </a:t>
            </a:r>
            <a:br>
              <a:rPr lang="en-US" noProof="0" dirty="0" smtClean="0"/>
            </a:br>
            <a:r>
              <a:rPr lang="en-US" noProof="0" dirty="0" smtClean="0"/>
              <a:t>surfaces, e.g. HGR-01 tail-plane airfoil:</a:t>
            </a:r>
          </a:p>
          <a:p>
            <a:pPr lvl="1">
              <a:lnSpc>
                <a:spcPts val="2600"/>
              </a:lnSpc>
              <a:buFont typeface="Wingdings" panose="05000000000000000000" pitchFamily="2" charset="2"/>
              <a:buChar char="Ø"/>
              <a:tabLst>
                <a:tab pos="542925" algn="l"/>
                <a:tab pos="1339850" algn="l"/>
              </a:tabLst>
            </a:pPr>
            <a:r>
              <a:rPr lang="en-US" dirty="0" smtClean="0"/>
              <a:t> “embedded” method, i.e. synthetic turbulence</a:t>
            </a:r>
          </a:p>
          <a:p>
            <a:pPr lvl="1">
              <a:lnSpc>
                <a:spcPts val="2600"/>
              </a:lnSpc>
              <a:tabLst>
                <a:tab pos="542925" algn="l"/>
                <a:tab pos="1339850" algn="l"/>
              </a:tabLst>
            </a:pPr>
            <a:endParaRPr lang="en-US" noProof="0" dirty="0" smtClean="0"/>
          </a:p>
          <a:p>
            <a:pPr lvl="1">
              <a:lnSpc>
                <a:spcPts val="2600"/>
              </a:lnSpc>
              <a:tabLst>
                <a:tab pos="542925" algn="l"/>
                <a:tab pos="1339850" algn="l"/>
              </a:tabLst>
            </a:pPr>
            <a:endParaRPr lang="en-US" dirty="0" smtClean="0"/>
          </a:p>
          <a:p>
            <a:pPr lvl="1">
              <a:lnSpc>
                <a:spcPts val="2600"/>
              </a:lnSpc>
              <a:tabLst>
                <a:tab pos="542925" algn="l"/>
                <a:tab pos="1339850" algn="l"/>
              </a:tabLst>
            </a:pPr>
            <a:endParaRPr lang="en-US" noProof="0" dirty="0" smtClean="0"/>
          </a:p>
          <a:p>
            <a:pPr lvl="1">
              <a:lnSpc>
                <a:spcPts val="2600"/>
              </a:lnSpc>
              <a:tabLst>
                <a:tab pos="542925" algn="l"/>
                <a:tab pos="1339850" algn="l"/>
              </a:tabLst>
            </a:pPr>
            <a:endParaRPr lang="en-US" dirty="0" smtClean="0"/>
          </a:p>
          <a:p>
            <a:pPr lvl="1">
              <a:lnSpc>
                <a:spcPts val="2600"/>
              </a:lnSpc>
              <a:tabLst>
                <a:tab pos="542925" algn="l"/>
                <a:tab pos="1339850" algn="l"/>
              </a:tabLst>
            </a:pPr>
            <a:endParaRPr lang="en-US" noProof="0" dirty="0" smtClean="0"/>
          </a:p>
          <a:p>
            <a:pPr lvl="1">
              <a:lnSpc>
                <a:spcPts val="2600"/>
              </a:lnSpc>
              <a:tabLst>
                <a:tab pos="542925" algn="l"/>
                <a:tab pos="1339850" algn="l"/>
              </a:tabLst>
            </a:pPr>
            <a:endParaRPr lang="en-US" dirty="0" smtClean="0"/>
          </a:p>
          <a:p>
            <a:pPr lvl="1">
              <a:lnSpc>
                <a:spcPts val="2600"/>
              </a:lnSpc>
              <a:tabLst>
                <a:tab pos="542925" algn="l"/>
                <a:tab pos="1339850" algn="l"/>
              </a:tabLst>
            </a:pPr>
            <a:endParaRPr lang="en-US" noProof="0" dirty="0" smtClean="0"/>
          </a:p>
          <a:p>
            <a:pPr>
              <a:lnSpc>
                <a:spcPts val="2600"/>
              </a:lnSpc>
              <a:tabLst>
                <a:tab pos="542925" algn="l"/>
                <a:tab pos="1339850" algn="l"/>
              </a:tabLst>
            </a:pPr>
            <a:endParaRPr lang="en-US" noProof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</a:t>
            </a:r>
            <a:r>
              <a:rPr lang="en-US" dirty="0" err="1" smtClean="0"/>
              <a:t>Vortrag</a:t>
            </a:r>
            <a:r>
              <a:rPr lang="en-US" dirty="0" smtClean="0"/>
              <a:t> &gt; </a:t>
            </a:r>
            <a:r>
              <a:rPr lang="en-US" dirty="0" err="1" smtClean="0"/>
              <a:t>Autor</a:t>
            </a:r>
            <a:r>
              <a:rPr lang="en-US" dirty="0" smtClean="0"/>
              <a:t>  •  </a:t>
            </a:r>
            <a:r>
              <a:rPr lang="en-US" dirty="0" err="1" smtClean="0"/>
              <a:t>Dokumentname</a:t>
            </a:r>
            <a:r>
              <a:rPr lang="en-US" dirty="0" smtClean="0"/>
              <a:t> &gt; Datum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www.DLR.de  •  </a:t>
            </a:r>
            <a:r>
              <a:rPr lang="en-US" dirty="0" err="1" smtClean="0"/>
              <a:t>Folie</a:t>
            </a:r>
            <a:r>
              <a:rPr lang="en-US" dirty="0" smtClean="0"/>
              <a:t> </a:t>
            </a:r>
            <a:fld id="{7DAA5B2F-A699-4C7A-9E80-D744E986A3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3312368" cy="182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 descr="hgr01_a12_fd-contour"/>
          <p:cNvPicPr>
            <a:picLocks noChangeAspect="1" noChangeArrowheads="1"/>
          </p:cNvPicPr>
          <p:nvPr/>
        </p:nvPicPr>
        <p:blipFill rotWithShape="1">
          <a:blip r:embed="rId3"/>
          <a:srcRect l="13960" t="50881" r="3214" b="3036"/>
          <a:stretch/>
        </p:blipFill>
        <p:spPr bwMode="auto">
          <a:xfrm>
            <a:off x="1601465" y="4397805"/>
            <a:ext cx="3330575" cy="16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hteck 7"/>
          <p:cNvSpPr>
            <a:spLocks noChangeArrowheads="1"/>
          </p:cNvSpPr>
          <p:nvPr/>
        </p:nvSpPr>
        <p:spPr bwMode="auto">
          <a:xfrm>
            <a:off x="107504" y="4477316"/>
            <a:ext cx="139493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b="1" dirty="0" smtClean="0">
                <a:cs typeface="Arial" charset="0"/>
              </a:rPr>
              <a:t>ADDES:</a:t>
            </a:r>
          </a:p>
          <a:p>
            <a:pPr>
              <a:lnSpc>
                <a:spcPct val="100000"/>
              </a:lnSpc>
              <a:buNone/>
            </a:pPr>
            <a:r>
              <a:rPr lang="en-US" sz="1600" dirty="0" smtClean="0">
                <a:cs typeface="Arial" charset="0"/>
              </a:rPr>
              <a:t>red:    RANS </a:t>
            </a:r>
          </a:p>
          <a:p>
            <a:pPr>
              <a:lnSpc>
                <a:spcPct val="100000"/>
              </a:lnSpc>
              <a:buNone/>
            </a:pPr>
            <a:r>
              <a:rPr lang="en-US" sz="1600" dirty="0" smtClean="0">
                <a:cs typeface="Arial" charset="0"/>
              </a:rPr>
              <a:t>white: LES</a:t>
            </a:r>
            <a:endParaRPr lang="en-US" sz="1600" dirty="0"/>
          </a:p>
        </p:txBody>
      </p:sp>
      <p:pic>
        <p:nvPicPr>
          <p:cNvPr id="23" name="Picture 10" descr="hgr01_a12_fd-contour"/>
          <p:cNvPicPr>
            <a:picLocks noChangeAspect="1" noChangeArrowheads="1"/>
          </p:cNvPicPr>
          <p:nvPr/>
        </p:nvPicPr>
        <p:blipFill rotWithShape="1">
          <a:blip r:embed="rId3"/>
          <a:srcRect l="59048" t="10991" r="8669" b="76807"/>
          <a:stretch/>
        </p:blipFill>
        <p:spPr bwMode="auto">
          <a:xfrm>
            <a:off x="1628442" y="4465965"/>
            <a:ext cx="1298123" cy="42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43" y="1412776"/>
            <a:ext cx="2695989" cy="231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mit Pfeil 7"/>
          <p:cNvCxnSpPr/>
          <p:nvPr/>
        </p:nvCxnSpPr>
        <p:spPr bwMode="auto">
          <a:xfrm flipV="1">
            <a:off x="4355976" y="2348880"/>
            <a:ext cx="2016224" cy="8790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513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DLR work on grey area mitigation</a:t>
            </a:r>
            <a:br>
              <a:rPr lang="en-US" dirty="0" smtClean="0"/>
            </a:br>
            <a:r>
              <a:rPr lang="en-US" sz="1800" b="0" dirty="0" smtClean="0"/>
              <a:t>Stochastic forcing</a:t>
            </a:r>
            <a:endParaRPr lang="en-US" sz="1800" b="0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5859" y="1844824"/>
            <a:ext cx="7694613" cy="1224136"/>
          </a:xfrm>
        </p:spPr>
        <p:txBody>
          <a:bodyPr/>
          <a:lstStyle/>
          <a:p>
            <a:pPr>
              <a:tabLst>
                <a:tab pos="542925" algn="l"/>
                <a:tab pos="1339850" algn="l"/>
              </a:tabLst>
            </a:pPr>
            <a:r>
              <a:rPr lang="en-US" noProof="0" dirty="0" smtClean="0"/>
              <a:t>random forcing of (scalar) eddy viscosity (SA-, SST-DDES)</a:t>
            </a:r>
            <a:br>
              <a:rPr lang="en-US" noProof="0" dirty="0" smtClean="0"/>
            </a:br>
            <a:r>
              <a:rPr lang="en-US" noProof="0" dirty="0" smtClean="0"/>
              <a:t>and full Reynolds stress tensor (</a:t>
            </a:r>
            <a:r>
              <a:rPr lang="en-US" noProof="0" dirty="0" err="1" smtClean="0"/>
              <a:t>ε</a:t>
            </a:r>
            <a:r>
              <a:rPr lang="en-US" baseline="30000" noProof="0" dirty="0" err="1" smtClean="0"/>
              <a:t>h</a:t>
            </a:r>
            <a:r>
              <a:rPr lang="en-US" noProof="0" dirty="0" smtClean="0"/>
              <a:t>-RSM-DDES)</a:t>
            </a:r>
          </a:p>
          <a:p>
            <a:pPr>
              <a:tabLst>
                <a:tab pos="542925" algn="l"/>
                <a:tab pos="1339850" algn="l"/>
              </a:tabLst>
            </a:pPr>
            <a:r>
              <a:rPr lang="en-US" dirty="0" smtClean="0"/>
              <a:t>different stochastic distributions tested with TAU</a:t>
            </a:r>
          </a:p>
          <a:p>
            <a:pPr>
              <a:tabLst>
                <a:tab pos="542925" algn="l"/>
                <a:tab pos="1339850" algn="l"/>
              </a:tabLst>
            </a:pPr>
            <a:r>
              <a:rPr lang="en-US" noProof="0" dirty="0" smtClean="0"/>
              <a:t>success strongly</a:t>
            </a:r>
            <a:r>
              <a:rPr lang="en-US" dirty="0" smtClean="0"/>
              <a:t> depends on flow problem (</a:t>
            </a:r>
            <a:r>
              <a:rPr lang="en-US" noProof="0" dirty="0" smtClean="0"/>
              <a:t>as expected):</a:t>
            </a:r>
            <a:endParaRPr lang="en-US" noProof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</a:t>
            </a:r>
            <a:r>
              <a:rPr lang="en-US" dirty="0" err="1" smtClean="0"/>
              <a:t>Vortrag</a:t>
            </a:r>
            <a:r>
              <a:rPr lang="en-US" dirty="0" smtClean="0"/>
              <a:t> &gt; </a:t>
            </a:r>
            <a:r>
              <a:rPr lang="en-US" dirty="0" err="1" smtClean="0"/>
              <a:t>Autor</a:t>
            </a:r>
            <a:r>
              <a:rPr lang="en-US" dirty="0" smtClean="0"/>
              <a:t>  •  </a:t>
            </a:r>
            <a:r>
              <a:rPr lang="en-US" dirty="0" err="1" smtClean="0"/>
              <a:t>Dokumentname</a:t>
            </a:r>
            <a:r>
              <a:rPr lang="en-US" dirty="0" smtClean="0"/>
              <a:t> &gt; Datum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www.DLR.de  •  </a:t>
            </a:r>
            <a:r>
              <a:rPr lang="en-US" dirty="0" err="1" smtClean="0"/>
              <a:t>Folie</a:t>
            </a:r>
            <a:r>
              <a:rPr lang="en-US" dirty="0" smtClean="0"/>
              <a:t> </a:t>
            </a:r>
            <a:fld id="{7DAA5B2F-A699-4C7A-9E80-D744E986A3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18156"/>
            <a:ext cx="3240360" cy="178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94139"/>
            <a:ext cx="3240360" cy="14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3261163" y="3789040"/>
            <a:ext cx="2967021" cy="2520280"/>
            <a:chOff x="6069475" y="2204864"/>
            <a:chExt cx="2967021" cy="2520280"/>
          </a:xfrm>
        </p:grpSpPr>
        <p:pic>
          <p:nvPicPr>
            <p:cNvPr id="2051" name="Picture 3" descr="Z:\AS-KOLLOQUIUM\BS_2012-12\BILDER\2d-hump_cf_sgs-forcin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1" r="18919"/>
            <a:stretch/>
          </p:blipFill>
          <p:spPr bwMode="auto">
            <a:xfrm>
              <a:off x="6069475" y="2204864"/>
              <a:ext cx="2967021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Gerade Verbindung 6"/>
            <p:cNvCxnSpPr/>
            <p:nvPr/>
          </p:nvCxnSpPr>
          <p:spPr bwMode="auto">
            <a:xfrm>
              <a:off x="6468592" y="4080872"/>
              <a:ext cx="235188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Rechteck 13"/>
          <p:cNvSpPr/>
          <p:nvPr/>
        </p:nvSpPr>
        <p:spPr bwMode="auto">
          <a:xfrm>
            <a:off x="2167079" y="4018156"/>
            <a:ext cx="1252793" cy="3759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pic>
        <p:nvPicPr>
          <p:cNvPr id="19" name="Picture 12" descr="bfs_cf_addes-v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8379" r="8792" b="4506"/>
          <a:stretch>
            <a:fillRect/>
          </a:stretch>
        </p:blipFill>
        <p:spPr bwMode="auto">
          <a:xfrm>
            <a:off x="6252051" y="3798192"/>
            <a:ext cx="2856453" cy="25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52636" y="3216121"/>
            <a:ext cx="283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 smtClean="0"/>
              <a:t>Shallow separation from </a:t>
            </a:r>
            <a:br>
              <a:rPr lang="en-US" sz="1600" dirty="0" smtClean="0"/>
            </a:br>
            <a:r>
              <a:rPr lang="en-US" sz="1600" dirty="0" smtClean="0"/>
              <a:t>smooth surface (airfoil): ↓</a:t>
            </a:r>
            <a:endParaRPr lang="en-US" sz="1600" dirty="0"/>
          </a:p>
        </p:txBody>
      </p:sp>
      <p:sp>
        <p:nvSpPr>
          <p:cNvPr id="22" name="Rechteck 21"/>
          <p:cNvSpPr/>
          <p:nvPr/>
        </p:nvSpPr>
        <p:spPr>
          <a:xfrm>
            <a:off x="3131840" y="3216121"/>
            <a:ext cx="3249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 startAt="2"/>
            </a:pPr>
            <a:r>
              <a:rPr lang="en-US" sz="1600" dirty="0" smtClean="0"/>
              <a:t>Medium separation from </a:t>
            </a:r>
            <a:br>
              <a:rPr lang="en-US" sz="1600" dirty="0" smtClean="0"/>
            </a:br>
            <a:r>
              <a:rPr lang="en-US" sz="1600" dirty="0" smtClean="0"/>
              <a:t>smooth surface (2d hump): →</a:t>
            </a:r>
            <a:endParaRPr lang="en-US" sz="1600" dirty="0"/>
          </a:p>
        </p:txBody>
      </p:sp>
      <p:sp>
        <p:nvSpPr>
          <p:cNvPr id="23" name="Rechteck 22"/>
          <p:cNvSpPr/>
          <p:nvPr/>
        </p:nvSpPr>
        <p:spPr>
          <a:xfrm>
            <a:off x="6516216" y="3216121"/>
            <a:ext cx="2199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 startAt="3"/>
            </a:pPr>
            <a:r>
              <a:rPr lang="en-US" sz="1600" dirty="0" smtClean="0"/>
              <a:t>Large separation</a:t>
            </a:r>
            <a:br>
              <a:rPr lang="en-US" sz="1600" dirty="0" smtClean="0"/>
            </a:br>
            <a:r>
              <a:rPr lang="en-US" sz="1600" dirty="0" smtClean="0"/>
              <a:t>from step (BFS): ↑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241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 work on grey area mitigation</a:t>
            </a:r>
            <a:br>
              <a:rPr lang="en-US" dirty="0" smtClean="0"/>
            </a:br>
            <a:r>
              <a:rPr lang="en-US" sz="1800" b="0" dirty="0" smtClean="0"/>
              <a:t>Modified filter definition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DES-filter definition (maximum „edge“) replaced by „</a:t>
            </a:r>
            <a:r>
              <a:rPr lang="en-US" dirty="0" err="1" smtClean="0"/>
              <a:t>vorticity</a:t>
            </a:r>
            <a:r>
              <a:rPr lang="en-US" dirty="0" smtClean="0"/>
              <a:t>“ filter (as proposed by S. Deck):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tested for backward-facing step:</a:t>
            </a:r>
          </a:p>
          <a:p>
            <a:pPr marL="788987" lvl="1" indent="-342900">
              <a:buFont typeface="+mj-lt"/>
              <a:buAutoNum type="arabicPeriod"/>
            </a:pPr>
            <a:r>
              <a:rPr lang="en-US" dirty="0" smtClean="0"/>
              <a:t>in whole LES region</a:t>
            </a:r>
          </a:p>
          <a:p>
            <a:pPr marL="788987" lvl="1" indent="-342900">
              <a:buFont typeface="+mj-lt"/>
              <a:buAutoNum type="arabicPeriod"/>
            </a:pPr>
            <a:r>
              <a:rPr lang="en-US" dirty="0" smtClean="0"/>
              <a:t>in separated region only </a:t>
            </a:r>
            <a:br>
              <a:rPr lang="en-US" dirty="0" smtClean="0"/>
            </a:br>
            <a:r>
              <a:rPr lang="en-US" dirty="0" smtClean="0"/>
              <a:t>(up to x/h = 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clearly reduces grey area, but</a:t>
            </a:r>
            <a:br>
              <a:rPr lang="en-US" dirty="0" smtClean="0"/>
            </a:br>
            <a:r>
              <a:rPr lang="en-US" dirty="0" smtClean="0"/>
              <a:t>no full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f</a:t>
            </a:r>
            <a:r>
              <a:rPr lang="en-US" dirty="0" smtClean="0"/>
              <a:t> recovery downstream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</a:t>
            </a:r>
            <a:r>
              <a:rPr lang="en-US" dirty="0" err="1" smtClean="0"/>
              <a:t>Vortrag</a:t>
            </a:r>
            <a:r>
              <a:rPr lang="en-US" dirty="0" smtClean="0"/>
              <a:t> &gt; </a:t>
            </a:r>
            <a:r>
              <a:rPr lang="en-US" dirty="0" err="1" smtClean="0"/>
              <a:t>Autor</a:t>
            </a:r>
            <a:r>
              <a:rPr lang="en-US" dirty="0" smtClean="0"/>
              <a:t>  •  </a:t>
            </a:r>
            <a:r>
              <a:rPr lang="en-US" dirty="0" err="1" smtClean="0"/>
              <a:t>Dokumentname</a:t>
            </a:r>
            <a:r>
              <a:rPr lang="en-US" dirty="0" smtClean="0"/>
              <a:t> &gt; Datum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www.DLR.de  •  </a:t>
            </a:r>
            <a:r>
              <a:rPr lang="en-US" dirty="0" err="1" smtClean="0"/>
              <a:t>Folie</a:t>
            </a:r>
            <a:r>
              <a:rPr lang="en-US" dirty="0" smtClean="0"/>
              <a:t> </a:t>
            </a:r>
            <a:fld id="{7DAA5B2F-A699-4C7A-9E80-D744E986A3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405" y="3140968"/>
            <a:ext cx="3469689" cy="305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hteck 9"/>
              <p:cNvSpPr/>
              <p:nvPr/>
            </p:nvSpPr>
            <p:spPr>
              <a:xfrm>
                <a:off x="1243303" y="2571194"/>
                <a:ext cx="7128792" cy="425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𝑣𝑜𝑟𝑡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303" y="2571194"/>
                <a:ext cx="7128792" cy="425758"/>
              </a:xfrm>
              <a:prstGeom prst="rect">
                <a:avLst/>
              </a:prstGeom>
              <a:blipFill rotWithShape="1">
                <a:blip r:embed="rId3"/>
                <a:stretch>
                  <a:fillRect t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1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81" y="2986750"/>
            <a:ext cx="3541235" cy="253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DLR work on grey area mitigation</a:t>
            </a:r>
            <a:br>
              <a:rPr lang="en-US" dirty="0" smtClean="0"/>
            </a:br>
            <a:r>
              <a:rPr lang="en-US" sz="1800" b="0" dirty="0" smtClean="0"/>
              <a:t>Synthetic turbulence (RANS -&gt; LES)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implementation of Synthetic Eddy Method (</a:t>
            </a:r>
            <a:r>
              <a:rPr lang="en-US" dirty="0" err="1" smtClean="0"/>
              <a:t>Jarrin</a:t>
            </a:r>
            <a:r>
              <a:rPr lang="en-US" dirty="0" smtClean="0"/>
              <a:t>, 2006) in TAU</a:t>
            </a:r>
          </a:p>
          <a:p>
            <a:r>
              <a:rPr lang="en-US" dirty="0" smtClean="0"/>
              <a:t>few tests on generic flows so far:</a:t>
            </a:r>
          </a:p>
          <a:p>
            <a:pPr lvl="1"/>
            <a:r>
              <a:rPr lang="en-US" dirty="0" smtClean="0"/>
              <a:t>2d channel flow (LES, SA-IDDES)</a:t>
            </a:r>
          </a:p>
          <a:p>
            <a:pPr lvl="1"/>
            <a:r>
              <a:rPr lang="en-US" u="sng" dirty="0" smtClean="0"/>
              <a:t>rounded step</a:t>
            </a:r>
            <a:r>
              <a:rPr lang="en-US" dirty="0" smtClean="0"/>
              <a:t> with separation (SA-IDDES):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open issues:</a:t>
            </a:r>
          </a:p>
          <a:p>
            <a:pPr lvl="1"/>
            <a:r>
              <a:rPr lang="en-US" dirty="0" smtClean="0"/>
              <a:t>strong p/ρ-disturbances due to inherent divergence</a:t>
            </a:r>
          </a:p>
          <a:p>
            <a:pPr lvl="1"/>
            <a:r>
              <a:rPr lang="en-US" dirty="0" smtClean="0"/>
              <a:t>seamless integration in RANS/LES (plane location, RANS input data)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</a:t>
            </a:r>
            <a:r>
              <a:rPr lang="en-US" dirty="0" err="1" smtClean="0"/>
              <a:t>Vortrag</a:t>
            </a:r>
            <a:r>
              <a:rPr lang="en-US" dirty="0" smtClean="0"/>
              <a:t> &gt; </a:t>
            </a:r>
            <a:r>
              <a:rPr lang="en-US" dirty="0" err="1" smtClean="0"/>
              <a:t>Autor</a:t>
            </a:r>
            <a:r>
              <a:rPr lang="en-US" dirty="0" smtClean="0"/>
              <a:t>  •  </a:t>
            </a:r>
            <a:r>
              <a:rPr lang="en-US" dirty="0" err="1" smtClean="0"/>
              <a:t>Dokumentname</a:t>
            </a:r>
            <a:r>
              <a:rPr lang="en-US" dirty="0" smtClean="0"/>
              <a:t> &gt; Datum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www.DLR.de  •  </a:t>
            </a:r>
            <a:r>
              <a:rPr lang="en-US" dirty="0" err="1" smtClean="0"/>
              <a:t>Folie</a:t>
            </a:r>
            <a:r>
              <a:rPr lang="en-US" dirty="0" smtClean="0"/>
              <a:t> </a:t>
            </a:r>
            <a:fld id="{7DAA5B2F-A699-4C7A-9E80-D744E986A3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2" name="Picture 3" descr="C:\Users\Froh\Desktop\Eigene Dateien\Studium\DA_PDF\bilder\rstep\Q3_F_IDDES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02379" y="2924944"/>
            <a:ext cx="3096410" cy="1360872"/>
          </a:xfrm>
          <a:prstGeom prst="rect">
            <a:avLst/>
          </a:prstGeom>
          <a:noFill/>
          <a:extLst/>
        </p:spPr>
      </p:pic>
      <p:pic>
        <p:nvPicPr>
          <p:cNvPr id="53" name="Picture 2" descr="C:\Users\Froh\Desktop\Eigene Dateien\Studium\DA_PDF\bilder\rstep\Q3_F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0" r="-1336"/>
          <a:stretch/>
        </p:blipFill>
        <p:spPr bwMode="auto">
          <a:xfrm>
            <a:off x="690023" y="3563993"/>
            <a:ext cx="3117104" cy="165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hteck 53"/>
          <p:cNvSpPr/>
          <p:nvPr/>
        </p:nvSpPr>
        <p:spPr>
          <a:xfrm>
            <a:off x="469914" y="4356081"/>
            <a:ext cx="12282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dirty="0" smtClean="0"/>
              <a:t>IDDES+SEM</a:t>
            </a:r>
            <a:endParaRPr lang="en-US" sz="1400" dirty="0"/>
          </a:p>
        </p:txBody>
      </p:sp>
      <p:sp>
        <p:nvSpPr>
          <p:cNvPr id="55" name="Rechteck 54"/>
          <p:cNvSpPr/>
          <p:nvPr/>
        </p:nvSpPr>
        <p:spPr>
          <a:xfrm>
            <a:off x="827584" y="3256216"/>
            <a:ext cx="7344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dirty="0" smtClean="0"/>
              <a:t>IDDES</a:t>
            </a:r>
            <a:endParaRPr lang="en-US" sz="1400" dirty="0"/>
          </a:p>
        </p:txBody>
      </p:sp>
      <p:sp>
        <p:nvSpPr>
          <p:cNvPr id="56" name="Rechteck 55"/>
          <p:cNvSpPr/>
          <p:nvPr/>
        </p:nvSpPr>
        <p:spPr>
          <a:xfrm>
            <a:off x="3534471" y="3651314"/>
            <a:ext cx="1253553" cy="389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 smtClean="0">
                <a:latin typeface="+mn-lt"/>
                <a:ea typeface="ＭＳ Ｐゴシック" pitchFamily="34"/>
                <a:cs typeface="ＭＳ Ｐゴシック" pitchFamily="34"/>
              </a:rPr>
              <a:t>Q=850 1/s</a:t>
            </a:r>
            <a:r>
              <a:rPr lang="en-US" sz="1600" baseline="30000" dirty="0" smtClean="0">
                <a:latin typeface="+mn-lt"/>
                <a:ea typeface="ＭＳ Ｐゴシック" pitchFamily="34"/>
                <a:cs typeface="ＭＳ Ｐゴシック" pitchFamily="34"/>
              </a:rPr>
              <a:t>2</a:t>
            </a:r>
            <a:endParaRPr lang="en-US" sz="1600" baseline="30000" dirty="0" smtClean="0">
              <a:latin typeface="+mn-lt"/>
              <a:ea typeface="ＭＳ Ｐゴシック" pitchFamily="34"/>
              <a:cs typeface="ＭＳ Ｐゴシック" pitchFamily="34"/>
            </a:endParaRPr>
          </a:p>
        </p:txBody>
      </p:sp>
      <p:cxnSp>
        <p:nvCxnSpPr>
          <p:cNvPr id="57" name="Gerade Verbindung 56"/>
          <p:cNvCxnSpPr/>
          <p:nvPr/>
        </p:nvCxnSpPr>
        <p:spPr bwMode="auto">
          <a:xfrm flipV="1">
            <a:off x="3275856" y="3929911"/>
            <a:ext cx="258615" cy="50720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57"/>
          <p:cNvCxnSpPr/>
          <p:nvPr/>
        </p:nvCxnSpPr>
        <p:spPr bwMode="auto">
          <a:xfrm flipH="1" flipV="1">
            <a:off x="3275858" y="3469650"/>
            <a:ext cx="258613" cy="3193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662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 work plan in Go4Hybrid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contributions in WP 3.1, 3.2 and 4.2</a:t>
            </a:r>
          </a:p>
          <a:p>
            <a:r>
              <a:rPr lang="en-US" dirty="0" smtClean="0"/>
              <a:t>basic model development / implementations:</a:t>
            </a:r>
          </a:p>
          <a:p>
            <a:pPr lvl="1"/>
            <a:r>
              <a:rPr lang="en-US" dirty="0" smtClean="0"/>
              <a:t>generalize SEM framework for other methods (e.g. DF-SEM, NTS)</a:t>
            </a:r>
          </a:p>
          <a:p>
            <a:pPr lvl="1"/>
            <a:r>
              <a:rPr lang="en-US" dirty="0" smtClean="0"/>
              <a:t>insert synthetic turbulence at RANS/LES interface given by ADDES</a:t>
            </a:r>
          </a:p>
          <a:p>
            <a:pPr lvl="1"/>
            <a:r>
              <a:rPr lang="en-US" dirty="0" smtClean="0"/>
              <a:t>combination with automatic grid adaptation in LES regions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Test cases considered: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Flat plate (F.1)</a:t>
            </a:r>
          </a:p>
          <a:p>
            <a:pPr lvl="1"/>
            <a:r>
              <a:rPr lang="en-US" dirty="0" smtClean="0"/>
              <a:t>basic tests of synthetic turbulence implementations in TAU/THETA</a:t>
            </a:r>
          </a:p>
          <a:p>
            <a:pPr lvl="1"/>
            <a:r>
              <a:rPr lang="en-US" dirty="0" smtClean="0"/>
              <a:t>different turbulence generators and RANS „input“ models (up to RSM)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2D hump flow (I.4)</a:t>
            </a:r>
          </a:p>
          <a:p>
            <a:pPr lvl="1"/>
            <a:r>
              <a:rPr lang="en-US" dirty="0" smtClean="0"/>
              <a:t>basic tests of ADDES + synthetic turbulence + grid adaptation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3-element high-lift airfoil (I.3, coordinated by DLR)</a:t>
            </a:r>
          </a:p>
          <a:p>
            <a:pPr lvl="1"/>
            <a:r>
              <a:rPr lang="en-US" dirty="0" smtClean="0"/>
              <a:t>test full approach in consecutive steps: LES only on flap, LES only in slat cove, final combined simulation (if time permits)</a:t>
            </a:r>
          </a:p>
          <a:p>
            <a:pPr lvl="1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</a:t>
            </a:r>
            <a:r>
              <a:rPr lang="en-US" dirty="0" err="1" smtClean="0"/>
              <a:t>Vortrag</a:t>
            </a:r>
            <a:r>
              <a:rPr lang="en-US" dirty="0" smtClean="0"/>
              <a:t> &gt; </a:t>
            </a:r>
            <a:r>
              <a:rPr lang="en-US" dirty="0" err="1" smtClean="0"/>
              <a:t>Autor</a:t>
            </a:r>
            <a:r>
              <a:rPr lang="en-US" dirty="0" smtClean="0"/>
              <a:t>  •  </a:t>
            </a:r>
            <a:r>
              <a:rPr lang="en-US" dirty="0" err="1" smtClean="0"/>
              <a:t>Dokumentname</a:t>
            </a:r>
            <a:r>
              <a:rPr lang="en-US" dirty="0" smtClean="0"/>
              <a:t> &gt; Datum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www.DLR.de  •  </a:t>
            </a:r>
            <a:r>
              <a:rPr lang="en-US" dirty="0" err="1" smtClean="0"/>
              <a:t>Folie</a:t>
            </a:r>
            <a:r>
              <a:rPr lang="en-US" dirty="0" smtClean="0"/>
              <a:t> </a:t>
            </a:r>
            <a:fld id="{7DAA5B2F-A699-4C7A-9E80-D744E986A3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DLR will extend its current implementation of the Algebraic Delayed DES (ADDES) in the DLR-TAU code by</a:t>
            </a:r>
          </a:p>
          <a:p>
            <a:pPr marL="0" indent="0">
              <a:buNone/>
            </a:pPr>
            <a:r>
              <a:rPr lang="en-US" sz="1200" dirty="0"/>
              <a:t>synthetic turbulence generators and perform a detailed assessment of the methods for the fundamental test</a:t>
            </a:r>
          </a:p>
          <a:p>
            <a:pPr marL="0" indent="0">
              <a:buNone/>
            </a:pPr>
            <a:r>
              <a:rPr lang="en-US" sz="1200" dirty="0"/>
              <a:t>case F.1. The ADDES provides an automatic placement of the RANS/LES interfaces near separation and</a:t>
            </a:r>
          </a:p>
          <a:p>
            <a:pPr marL="0" indent="0">
              <a:buNone/>
            </a:pPr>
            <a:r>
              <a:rPr lang="en-US" sz="1200" dirty="0"/>
              <a:t>reattachment points via algebraic relations, but they can also be manually set at a desired location in attached</a:t>
            </a:r>
          </a:p>
          <a:p>
            <a:pPr marL="0" indent="0">
              <a:buNone/>
            </a:pPr>
            <a:r>
              <a:rPr lang="en-US" sz="1200" dirty="0"/>
              <a:t>flows, e.g. within the flat-plate boundary layer of F.1.</a:t>
            </a:r>
          </a:p>
          <a:p>
            <a:pPr marL="0" indent="0">
              <a:buNone/>
            </a:pPr>
            <a:r>
              <a:rPr lang="en-US" sz="1200" dirty="0"/>
              <a:t>In this work, a recent implementation of the “Synthetic-Eddy Method”, SEM (</a:t>
            </a:r>
            <a:r>
              <a:rPr lang="en-US" sz="1200" dirty="0" err="1"/>
              <a:t>Jarrin</a:t>
            </a:r>
            <a:r>
              <a:rPr lang="en-US" sz="1200" dirty="0"/>
              <a:t> et al., 2006), which is so-far</a:t>
            </a:r>
          </a:p>
          <a:p>
            <a:pPr marL="0" indent="0">
              <a:buNone/>
            </a:pPr>
            <a:r>
              <a:rPr lang="en-US" sz="1200" dirty="0"/>
              <a:t>restricted to inflow boundaries, will be generalized to be applicable to the wall-normal planes in the flow field as</a:t>
            </a:r>
          </a:p>
          <a:p>
            <a:pPr marL="0" indent="0">
              <a:buNone/>
            </a:pPr>
            <a:r>
              <a:rPr lang="en-US" sz="1200" dirty="0"/>
              <a:t>provided by ADDES. So far, the ADDES reduces to conventional DES in the LES region, but it will be extended</a:t>
            </a:r>
          </a:p>
          <a:p>
            <a:pPr marL="0" indent="0">
              <a:buNone/>
            </a:pPr>
            <a:r>
              <a:rPr lang="en-US" sz="1200" dirty="0"/>
              <a:t>by wall-</a:t>
            </a:r>
            <a:r>
              <a:rPr lang="en-US" sz="1200" dirty="0" err="1"/>
              <a:t>modelled</a:t>
            </a:r>
            <a:r>
              <a:rPr lang="en-US" sz="1200" dirty="0"/>
              <a:t> LES capabilities based on the Improved DDES (IDDES) model functions. Moreover, TAU’s</a:t>
            </a:r>
          </a:p>
          <a:p>
            <a:pPr marL="0" indent="0">
              <a:buNone/>
            </a:pPr>
            <a:r>
              <a:rPr lang="en-US" sz="1200" dirty="0"/>
              <a:t>grid-adaptation method, which is able to locally refine both unstructured (tetrahedral) and structured (hexahedral)</a:t>
            </a:r>
          </a:p>
          <a:p>
            <a:pPr marL="0" indent="0">
              <a:buNone/>
            </a:pPr>
            <a:r>
              <a:rPr lang="en-US" sz="1200" dirty="0"/>
              <a:t>parts of hybrid grids, will be used to provide sufficient resolution in LES regions. In this way, the TAU code is</a:t>
            </a:r>
          </a:p>
          <a:p>
            <a:pPr marL="0" indent="0">
              <a:buNone/>
            </a:pPr>
            <a:r>
              <a:rPr lang="en-US" sz="1200" dirty="0"/>
              <a:t>enabled to offer basic embedded-LES functionality.</a:t>
            </a:r>
          </a:p>
          <a:p>
            <a:pPr marL="0" indent="0">
              <a:buNone/>
            </a:pPr>
            <a:r>
              <a:rPr lang="en-US" sz="1200" dirty="0"/>
              <a:t>With a general framework for introducing synthetic turbulence at hand, other approaches, such as the</a:t>
            </a:r>
          </a:p>
          <a:p>
            <a:pPr marL="0" indent="0">
              <a:buNone/>
            </a:pPr>
            <a:r>
              <a:rPr lang="en-US" sz="1200" dirty="0"/>
              <a:t>“Divergence-free SEM”, DFSEM (</a:t>
            </a:r>
            <a:r>
              <a:rPr lang="en-US" sz="1200" dirty="0" err="1"/>
              <a:t>Poletto</a:t>
            </a:r>
            <a:r>
              <a:rPr lang="en-US" sz="1200" dirty="0"/>
              <a:t> et al., 2012), or the spectral method proposed by NTS, will be</a:t>
            </a:r>
          </a:p>
          <a:p>
            <a:pPr marL="0" indent="0">
              <a:buNone/>
            </a:pPr>
            <a:r>
              <a:rPr lang="en-US" sz="1200" dirty="0"/>
              <a:t>considered as well. Moreover, different RANS models up to the RSM level can be used in order to assess</a:t>
            </a:r>
          </a:p>
          <a:p>
            <a:pPr marL="0" indent="0">
              <a:buNone/>
            </a:pPr>
            <a:r>
              <a:rPr lang="en-US" sz="1200" dirty="0"/>
              <a:t>the effect of the </a:t>
            </a:r>
            <a:r>
              <a:rPr lang="en-US" sz="1200" dirty="0" err="1"/>
              <a:t>modelling</a:t>
            </a:r>
            <a:r>
              <a:rPr lang="en-US" sz="1200" dirty="0"/>
              <a:t> level in the inflow data (e.g. stress anisotropy) within a single industrially-relevant</a:t>
            </a:r>
          </a:p>
          <a:p>
            <a:pPr marL="0" indent="0">
              <a:buNone/>
            </a:pPr>
            <a:r>
              <a:rPr lang="en-US" sz="1200" dirty="0"/>
              <a:t>flow solver. This basic assessment of the embedded-LES approach will be conducted for the flat-plate </a:t>
            </a:r>
            <a:r>
              <a:rPr lang="en-US" sz="1200" dirty="0" smtClean="0"/>
              <a:t>case F.1</a:t>
            </a:r>
            <a:r>
              <a:rPr lang="en-US" sz="1200" dirty="0"/>
              <a:t>, </a:t>
            </a:r>
            <a:r>
              <a:rPr lang="en-US" sz="1200" dirty="0" err="1"/>
              <a:t>focussing</a:t>
            </a:r>
            <a:r>
              <a:rPr lang="en-US" sz="1200" dirty="0"/>
              <a:t> on the transition length from </a:t>
            </a:r>
            <a:r>
              <a:rPr lang="en-US" sz="1200" dirty="0" err="1"/>
              <a:t>modelled</a:t>
            </a:r>
            <a:r>
              <a:rPr lang="en-US" sz="1200" dirty="0"/>
              <a:t> to resolved turbulence, as well as on 1st and 2nd order</a:t>
            </a:r>
          </a:p>
          <a:p>
            <a:pPr marL="0" indent="0">
              <a:buNone/>
            </a:pPr>
            <a:r>
              <a:rPr lang="de-DE" sz="1200" dirty="0" err="1"/>
              <a:t>statistics</a:t>
            </a:r>
            <a:r>
              <a:rPr lang="de-DE" sz="1200" dirty="0"/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7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DLR will apply its ADDES-based embedded approach developed in Task 3.1 to the 3-element high-lift airfoil (test</a:t>
            </a:r>
          </a:p>
          <a:p>
            <a:pPr marL="0" indent="0">
              <a:buNone/>
            </a:pPr>
            <a:r>
              <a:rPr lang="en-US" sz="1200" dirty="0"/>
              <a:t>case I.3, coordinated by DLR) and the 2D hump flow (test case I.4).</a:t>
            </a:r>
          </a:p>
          <a:p>
            <a:pPr marL="0" indent="0">
              <a:buNone/>
            </a:pPr>
            <a:r>
              <a:rPr lang="en-US" sz="1200" dirty="0"/>
              <a:t>The 3-element airfoil is considered most relevant for common applications of the DLR-TAU code in the field</a:t>
            </a:r>
          </a:p>
          <a:p>
            <a:pPr marL="0" indent="0">
              <a:buNone/>
            </a:pPr>
            <a:r>
              <a:rPr lang="en-US" sz="1200" dirty="0"/>
              <a:t>of transport-aircraft aerodynamics. The main challenge in simulating the near-stall airfoil </a:t>
            </a:r>
            <a:r>
              <a:rPr lang="en-US" sz="1200" dirty="0" err="1"/>
              <a:t>behaviour</a:t>
            </a:r>
            <a:r>
              <a:rPr lang="en-US" sz="1200" dirty="0"/>
              <a:t> is the</a:t>
            </a:r>
          </a:p>
          <a:p>
            <a:pPr marL="0" indent="0">
              <a:buNone/>
            </a:pPr>
            <a:r>
              <a:rPr lang="en-US" sz="1200" dirty="0"/>
              <a:t>accurate prediction of flow separations on the flap, which are governed by the adverse-pressure gradient in</a:t>
            </a:r>
          </a:p>
          <a:p>
            <a:pPr marL="0" indent="0">
              <a:buNone/>
            </a:pPr>
            <a:r>
              <a:rPr lang="en-US" sz="1200" dirty="0"/>
              <a:t>the flap boundary layer, interacting with the incoming shear layer from the main-wing element. In a first step,</a:t>
            </a:r>
          </a:p>
          <a:p>
            <a:pPr marL="0" indent="0">
              <a:buNone/>
            </a:pPr>
            <a:r>
              <a:rPr lang="en-US" sz="1200" dirty="0"/>
              <a:t>DLR will confine the embedded LES to the flap region, whereas both the slat and the main wing are treated in</a:t>
            </a:r>
          </a:p>
          <a:p>
            <a:pPr marL="0" indent="0">
              <a:buNone/>
            </a:pPr>
            <a:r>
              <a:rPr lang="en-US" sz="1200" dirty="0"/>
              <a:t>RANS mode. In this study, synthetic turbulence will either be introduced on the flap close to separation onset</a:t>
            </a:r>
          </a:p>
          <a:p>
            <a:pPr marL="0" indent="0">
              <a:buNone/>
            </a:pPr>
            <a:r>
              <a:rPr lang="en-US" sz="1200" dirty="0"/>
              <a:t>or already more upstream at the rear of the main-wing element. In the second step, only the slat region will</a:t>
            </a:r>
          </a:p>
          <a:p>
            <a:pPr marL="0" indent="0">
              <a:buNone/>
            </a:pPr>
            <a:r>
              <a:rPr lang="en-US" sz="1200" dirty="0"/>
              <a:t>be treated in LES mode. Due to the massive separation in the slat cove, no synthetic turbulence is expected</a:t>
            </a:r>
          </a:p>
          <a:p>
            <a:pPr marL="0" indent="0">
              <a:buNone/>
            </a:pPr>
            <a:r>
              <a:rPr lang="en-US" sz="1200" dirty="0"/>
              <a:t>to be required. Here the transition from resolved turbulence in the slat wake to RANS </a:t>
            </a:r>
            <a:r>
              <a:rPr lang="en-US" sz="1200" dirty="0" err="1"/>
              <a:t>modelling</a:t>
            </a:r>
            <a:r>
              <a:rPr lang="en-US" sz="1200" dirty="0"/>
              <a:t> on the main</a:t>
            </a:r>
          </a:p>
          <a:p>
            <a:pPr marL="0" indent="0">
              <a:buNone/>
            </a:pPr>
            <a:r>
              <a:rPr lang="en-US" sz="1200" dirty="0"/>
              <a:t>wing poses a bigger challenge. Thus it will be studied, if a strong </a:t>
            </a:r>
            <a:r>
              <a:rPr lang="en-US" sz="1200" dirty="0" err="1"/>
              <a:t>spanwise</a:t>
            </a:r>
            <a:r>
              <a:rPr lang="en-US" sz="1200" dirty="0"/>
              <a:t> grid coarsening on the main wing is</a:t>
            </a:r>
          </a:p>
          <a:p>
            <a:pPr marL="0" indent="0">
              <a:buNone/>
            </a:pPr>
            <a:r>
              <a:rPr lang="en-US" sz="1200" dirty="0"/>
              <a:t>sufficient for a quick switch back to RANS, or if additional measures (e.g. sponge layers) are necessary. Finally,</a:t>
            </a:r>
          </a:p>
          <a:p>
            <a:pPr marL="0" indent="0">
              <a:buNone/>
            </a:pPr>
            <a:r>
              <a:rPr lang="en-US" sz="1200" dirty="0"/>
              <a:t>if satisfactory approaches for both isolated problems could be established within a reasonable time frame, a</a:t>
            </a:r>
          </a:p>
          <a:p>
            <a:pPr marL="0" indent="0">
              <a:buNone/>
            </a:pPr>
            <a:r>
              <a:rPr lang="en-US" sz="1200" dirty="0"/>
              <a:t>combined simulation with local LES regions at the slat and the flap is envisaged. Suited numerical parameters</a:t>
            </a:r>
          </a:p>
          <a:p>
            <a:pPr marL="0" indent="0">
              <a:buNone/>
            </a:pPr>
            <a:r>
              <a:rPr lang="en-US" sz="1200" dirty="0"/>
              <a:t>(e.g. time step, level of grid adaptation, </a:t>
            </a:r>
            <a:r>
              <a:rPr lang="en-US" sz="1200" dirty="0" err="1"/>
              <a:t>spanwise</a:t>
            </a:r>
            <a:r>
              <a:rPr lang="en-US" sz="1200" dirty="0"/>
              <a:t> domain size) are determined in close cooperation with the</a:t>
            </a:r>
          </a:p>
          <a:p>
            <a:pPr marL="0" indent="0">
              <a:buNone/>
            </a:pPr>
            <a:r>
              <a:rPr lang="en-US" sz="1200" dirty="0"/>
              <a:t>involved partners. The assessment of the </a:t>
            </a:r>
            <a:r>
              <a:rPr lang="en-US" sz="1200" dirty="0" err="1"/>
              <a:t>modelling</a:t>
            </a:r>
            <a:r>
              <a:rPr lang="en-US" sz="1200" dirty="0"/>
              <a:t> approaches is based on comparisons with experimental</a:t>
            </a:r>
          </a:p>
          <a:p>
            <a:pPr marL="0" indent="0">
              <a:buNone/>
            </a:pPr>
            <a:r>
              <a:rPr lang="de-DE" sz="1200" dirty="0" err="1"/>
              <a:t>data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reference</a:t>
            </a:r>
            <a:r>
              <a:rPr lang="de-DE" sz="1200" dirty="0"/>
              <a:t> </a:t>
            </a:r>
            <a:r>
              <a:rPr lang="de-DE" sz="1200" dirty="0" err="1"/>
              <a:t>simulations</a:t>
            </a:r>
            <a:r>
              <a:rPr lang="de-DE" sz="1200" dirty="0"/>
              <a:t>.</a:t>
            </a:r>
          </a:p>
          <a:p>
            <a:pPr marL="0" indent="0">
              <a:buNone/>
            </a:pPr>
            <a:r>
              <a:rPr lang="en-US" sz="1200" dirty="0"/>
              <a:t>For the 2D hump flow, the capabilities of ADDES to place the RANS/LES and LES/RANS interfaces at</a:t>
            </a:r>
          </a:p>
          <a:p>
            <a:pPr marL="0" indent="0">
              <a:buNone/>
            </a:pPr>
            <a:r>
              <a:rPr lang="en-US" sz="1200" dirty="0"/>
              <a:t>separation and reattachment points will be assessed and possibly improved. By applying synthetic turbulence</a:t>
            </a:r>
          </a:p>
          <a:p>
            <a:pPr marL="0" indent="0">
              <a:buNone/>
            </a:pPr>
            <a:r>
              <a:rPr lang="en-US" sz="1200" dirty="0"/>
              <a:t>and local grid adaptation in the detected LES region, DLR aims at demonstrating an automated treatment of</a:t>
            </a:r>
          </a:p>
          <a:p>
            <a:pPr marL="0" indent="0">
              <a:buNone/>
            </a:pPr>
            <a:r>
              <a:rPr lang="en-US" sz="1200" dirty="0"/>
              <a:t>embedded LES with minimal user input, as required for industrial applicability.</a:t>
            </a:r>
            <a:endParaRPr lang="de-DE" sz="1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4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1309</Words>
  <Application>Microsoft Office PowerPoint</Application>
  <PresentationFormat>Bildschirmpräsentation (4:3)</PresentationFormat>
  <Paragraphs>145</Paragraphs>
  <Slides>9</Slides>
  <Notes>0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Standarddesign</vt:lpstr>
      <vt:lpstr>DLR: Review of state-of-the-art</vt:lpstr>
      <vt:lpstr>DLR Codes to be used in Go4Hybrid</vt:lpstr>
      <vt:lpstr>DLR experience with the grey area in SRS</vt:lpstr>
      <vt:lpstr>Previous DLR work on grey area mitigation Stochastic forcing</vt:lpstr>
      <vt:lpstr>DLR work on grey area mitigation Modified filter definition</vt:lpstr>
      <vt:lpstr>Previous DLR work on grey area mitigation Synthetic turbulence (RANS -&gt; LES)</vt:lpstr>
      <vt:lpstr>DLR work plan in Go4Hybrid</vt:lpstr>
      <vt:lpstr>PowerPoint-Präsentation</vt:lpstr>
      <vt:lpstr>PowerPoint-Präsentation</vt:lpstr>
    </vt:vector>
  </TitlesOfParts>
  <Company>T-Systems SfR (im Auftrag des DLR)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DLR-Präsentation im 4:3 Format (Deutsch)</dc:title>
  <dc:subject>DLR CD-Vorlagen</dc:subject>
  <dc:creator>Probst, Axel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Probst, Axel</cp:lastModifiedBy>
  <cp:revision>449</cp:revision>
  <cp:lastPrinted>2004-02-03T08:35:42Z</cp:lastPrinted>
  <dcterms:created xsi:type="dcterms:W3CDTF">2003-10-01T09:44:24Z</dcterms:created>
  <dcterms:modified xsi:type="dcterms:W3CDTF">2013-10-10T12:44:51Z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</Properties>
</file>